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8" r:id="rId3"/>
    <p:sldId id="289" r:id="rId4"/>
    <p:sldId id="290" r:id="rId5"/>
    <p:sldId id="291" r:id="rId6"/>
    <p:sldId id="292" r:id="rId7"/>
    <p:sldId id="293" r:id="rId8"/>
    <p:sldId id="29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F2E37C-A2A5-493F-A811-7184DD9A3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7574861-C97A-4AB3-89CA-A9C70FA3D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EEDB8C-E6FC-4711-94AF-B47B7A92B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1FDB70-EB4F-4201-87CF-73AF7145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23C850-A52A-4068-A258-F39C83FB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214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7A0BE9-6FD7-4957-AE7A-62411D148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2F0C5CA-C7C9-435D-BCF3-2F1DC2326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0F3436-733A-48A4-9742-628D9858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C49F52-1B31-4260-86A7-FE67777B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B87D73-EFEA-49A6-BD91-B9F52D45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48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D61F5F8-3A36-4A81-9132-99D7CD614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4582E7C-2948-432C-9EC1-648269B51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1C4D3E-EAFF-4161-9C4E-240927C34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C4A6D6-F18F-42E8-BF2F-39E8DADE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0B311D-0629-49C1-8171-8E03D1BB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90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15BD3A-82E3-48C9-9F2F-288CA4A8B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481B49-D660-4459-A1B5-0CD8F2A58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062D78-EC00-45BE-9FE4-321027037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41B4B7-F37A-41AD-93E2-3A0BA751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88A8A3E-B6A3-4EB8-80C0-9013A533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78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FA6EBC-6179-4B40-B3BE-0F8FE4B73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7320F45-07FD-44F7-AF76-FA0D41951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B8BD7F-B990-4907-98F4-5BE6B0C45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555022-96CF-4BA6-B634-BCBFE579F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4F936A-3903-457B-A214-37834F743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05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73198D-84FF-4FCB-B7BB-4DC5FB9BA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17BF58-7D86-4394-A33B-2C4DC43086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291D1DC-B1EC-4C95-9EAD-F94804CF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D3BD0FE-C02E-41B6-807B-2F680E1E5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CF6F66B-F7A3-41BF-B60A-87CB477D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DC1BCC9-A10D-45D7-B2BC-676B1172B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25A5E9-6D4D-4E15-8822-B282C1C5A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5219DB-F0D3-49D2-B251-0A64B735A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D08AD52-EEF3-4220-854B-6AE6B9EDE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5EEF278-D0E9-47B4-8813-D5525F34D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B2A8135-419C-4110-A233-87F4F6198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50A322E-933B-4E91-8037-17260778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921F896-F8AF-43B4-B764-365A441B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D61B1B-BF35-4BB9-A028-FD0C0828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576D3E-5077-4F2A-93C7-F02B23D0C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A51EAE5-5BF1-49F1-A5E7-366486706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B4FAD01-8E6F-4FD9-9E9B-872A5A6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9115AB0-D351-4694-9F5A-081D0D1FB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242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369D5F6-D01D-4DF0-A084-A7940D71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C1BA10E-BB22-4DD5-B7A4-9016EAE9D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52017E8-BCEB-4DA4-95AD-9B34D9C5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042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6671ED-EA7E-4C0E-A396-A4178FD5F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2505C4D-6ACE-46FF-A100-CC53AE401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6CD655D-1697-4568-B28B-E147B7707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AB3BA94-BE50-49BC-A543-F8B1F649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80E1B81-5259-4DF5-B89D-745B5696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2E748C4-DB3F-4DEB-9BA1-47ADD2AE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834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F5CF39-97BE-4046-8BA2-7A214D57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11ED8F9-AD9A-4358-885C-7355A2D7C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2BBEB70-172B-4DEA-A622-ADE8D5AC1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0D5344-A24C-4C79-A62D-593EA5B8A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3F0411B-DA50-4703-9D62-13640469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E553F50-09B0-48FD-B4AC-E2B4A003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04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E98EB92-FB30-415E-BE60-8ACF1CB02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1C9CEAB-8041-489C-843B-A49576F00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E8D8AC-4A59-49A0-8229-B4E8399EF3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EF237-DE32-44A3-B7EB-AEC21EEF0050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4536DA-0818-4173-95BC-3E57B23620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031B75-BF75-4315-9E0A-D2CD35313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0F3D6-927F-41CB-BB4C-F3E87D81DA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66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群組 33">
            <a:extLst>
              <a:ext uri="{FF2B5EF4-FFF2-40B4-BE49-F238E27FC236}">
                <a16:creationId xmlns:a16="http://schemas.microsoft.com/office/drawing/2014/main" id="{B8E5EAA5-1D98-475A-8842-1C5DDE48D5B7}"/>
              </a:ext>
            </a:extLst>
          </p:cNvPr>
          <p:cNvGrpSpPr/>
          <p:nvPr/>
        </p:nvGrpSpPr>
        <p:grpSpPr>
          <a:xfrm>
            <a:off x="265861" y="1635165"/>
            <a:ext cx="11650951" cy="748738"/>
            <a:chOff x="4239242" y="1601141"/>
            <a:chExt cx="6951427" cy="748933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135467BB-546D-409A-804A-3EBF8CF1291A}"/>
                </a:ext>
              </a:extLst>
            </p:cNvPr>
            <p:cNvSpPr/>
            <p:nvPr/>
          </p:nvSpPr>
          <p:spPr>
            <a:xfrm>
              <a:off x="4239242" y="1602298"/>
              <a:ext cx="686501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/>
                <a:t>高中地科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C4CF992E-28AB-4749-94E1-B88C8E443349}"/>
                </a:ext>
              </a:extLst>
            </p:cNvPr>
            <p:cNvSpPr/>
            <p:nvPr/>
          </p:nvSpPr>
          <p:spPr>
            <a:xfrm>
              <a:off x="4935751" y="1602298"/>
              <a:ext cx="408942" cy="746620"/>
            </a:xfrm>
            <a:prstGeom prst="rect">
              <a:avLst/>
            </a:prstGeom>
            <a:solidFill>
              <a:srgbClr val="FFCCFF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C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C6DCBE1-FDCF-4D01-A522-14C6D0111D97}"/>
                </a:ext>
              </a:extLst>
            </p:cNvPr>
            <p:cNvSpPr/>
            <p:nvPr/>
          </p:nvSpPr>
          <p:spPr>
            <a:xfrm>
              <a:off x="5359740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男廁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F33C33A-CEB8-42AB-833B-07D12A9BF787}"/>
                </a:ext>
              </a:extLst>
            </p:cNvPr>
            <p:cNvSpPr/>
            <p:nvPr/>
          </p:nvSpPr>
          <p:spPr>
            <a:xfrm>
              <a:off x="5742275" y="1602298"/>
              <a:ext cx="41106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B985116-247E-48B2-8F24-3394C8014FEC}"/>
                </a:ext>
              </a:extLst>
            </p:cNvPr>
            <p:cNvSpPr/>
            <p:nvPr/>
          </p:nvSpPr>
          <p:spPr>
            <a:xfrm>
              <a:off x="6151356" y="1601141"/>
              <a:ext cx="59487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b="1" dirty="0">
                  <a:latin typeface="Arial Black" panose="020B0A04020102020204" pitchFamily="34" charset="0"/>
                  <a:cs typeface="Calibri" panose="020F0502020204030204" pitchFamily="34" charset="0"/>
                </a:rPr>
                <a:t>805</a:t>
              </a:r>
              <a:endParaRPr lang="zh-TW" altLang="en-US" sz="1600" b="1" dirty="0">
                <a:latin typeface="Arial Black" panose="020B0A040201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EA94A6A0-843A-4826-8B6E-49540447927D}"/>
                </a:ext>
              </a:extLst>
            </p:cNvPr>
            <p:cNvSpPr/>
            <p:nvPr/>
          </p:nvSpPr>
          <p:spPr>
            <a:xfrm>
              <a:off x="6744255" y="1603454"/>
              <a:ext cx="393065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804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9BC458F-04EA-4788-B16F-2659264D6426}"/>
                </a:ext>
              </a:extLst>
            </p:cNvPr>
            <p:cNvSpPr/>
            <p:nvPr/>
          </p:nvSpPr>
          <p:spPr>
            <a:xfrm>
              <a:off x="7132396" y="1601141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803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96D55FA-F598-44D2-83D9-5A148C1728A6}"/>
                </a:ext>
              </a:extLst>
            </p:cNvPr>
            <p:cNvSpPr/>
            <p:nvPr/>
          </p:nvSpPr>
          <p:spPr>
            <a:xfrm>
              <a:off x="7502162" y="1603454"/>
              <a:ext cx="356674" cy="737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802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6189A77C-6434-4735-AA68-52E1469E21FB}"/>
                </a:ext>
              </a:extLst>
            </p:cNvPr>
            <p:cNvSpPr/>
            <p:nvPr/>
          </p:nvSpPr>
          <p:spPr>
            <a:xfrm>
              <a:off x="10083459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701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779B12D-D9EE-4BEE-B994-350B30BDEB0A}"/>
                </a:ext>
              </a:extLst>
            </p:cNvPr>
            <p:cNvSpPr/>
            <p:nvPr/>
          </p:nvSpPr>
          <p:spPr>
            <a:xfrm>
              <a:off x="9714796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702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9EB1C23-5C1C-4BEA-B872-A95C47EEBC70}"/>
                </a:ext>
              </a:extLst>
            </p:cNvPr>
            <p:cNvSpPr/>
            <p:nvPr/>
          </p:nvSpPr>
          <p:spPr>
            <a:xfrm>
              <a:off x="9356895" y="1602298"/>
              <a:ext cx="35781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703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9985E0A-5C0A-4CAC-8FBB-656A4BE74D87}"/>
                </a:ext>
              </a:extLst>
            </p:cNvPr>
            <p:cNvSpPr/>
            <p:nvPr/>
          </p:nvSpPr>
          <p:spPr>
            <a:xfrm>
              <a:off x="8985377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704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22B6410-68D7-413B-A9AD-D82A35233EDD}"/>
                </a:ext>
              </a:extLst>
            </p:cNvPr>
            <p:cNvSpPr/>
            <p:nvPr/>
          </p:nvSpPr>
          <p:spPr>
            <a:xfrm>
              <a:off x="8621834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705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3B07870B-1110-4610-993E-F6DD43979577}"/>
                </a:ext>
              </a:extLst>
            </p:cNvPr>
            <p:cNvSpPr/>
            <p:nvPr/>
          </p:nvSpPr>
          <p:spPr>
            <a:xfrm>
              <a:off x="8242234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706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106013F-7611-467E-86E5-1FC48211264E}"/>
                </a:ext>
              </a:extLst>
            </p:cNvPr>
            <p:cNvSpPr/>
            <p:nvPr/>
          </p:nvSpPr>
          <p:spPr>
            <a:xfrm>
              <a:off x="7862080" y="1602298"/>
              <a:ext cx="371202" cy="73938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801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27B1BCC-3AAD-4CC9-8122-451C905BA61B}"/>
                </a:ext>
              </a:extLst>
            </p:cNvPr>
            <p:cNvSpPr/>
            <p:nvPr/>
          </p:nvSpPr>
          <p:spPr>
            <a:xfrm>
              <a:off x="10779609" y="1602298"/>
              <a:ext cx="411060" cy="74662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B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3C6BD549-3DB4-4895-86F4-4C5BCF4C32EA}"/>
                </a:ext>
              </a:extLst>
            </p:cNvPr>
            <p:cNvSpPr/>
            <p:nvPr/>
          </p:nvSpPr>
          <p:spPr>
            <a:xfrm>
              <a:off x="10444107" y="1602298"/>
              <a:ext cx="33225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</p:grpSp>
      <p:sp>
        <p:nvSpPr>
          <p:cNvPr id="36" name="矩形 35">
            <a:extLst>
              <a:ext uri="{FF2B5EF4-FFF2-40B4-BE49-F238E27FC236}">
                <a16:creationId xmlns:a16="http://schemas.microsoft.com/office/drawing/2014/main" id="{5995948D-A3F9-4A74-A561-7B1236CDF523}"/>
              </a:ext>
            </a:extLst>
          </p:cNvPr>
          <p:cNvSpPr/>
          <p:nvPr/>
        </p:nvSpPr>
        <p:spPr>
          <a:xfrm>
            <a:off x="6975348" y="2406235"/>
            <a:ext cx="686322" cy="28154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799" b="1" dirty="0"/>
              <a:t>至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德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樓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CA23885-C4FA-48E0-A0BB-50E283E2B9BD}"/>
              </a:ext>
            </a:extLst>
          </p:cNvPr>
          <p:cNvSpPr/>
          <p:nvPr/>
        </p:nvSpPr>
        <p:spPr>
          <a:xfrm>
            <a:off x="6421827" y="2430791"/>
            <a:ext cx="516671" cy="106548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2</a:t>
            </a:r>
            <a:r>
              <a:rPr lang="zh-TW" altLang="en-US" sz="1600" dirty="0"/>
              <a:t>樓梯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6C9F5E2-FF5F-4ECC-B43D-8CCE39CC9544}"/>
              </a:ext>
            </a:extLst>
          </p:cNvPr>
          <p:cNvSpPr/>
          <p:nvPr/>
        </p:nvSpPr>
        <p:spPr>
          <a:xfrm>
            <a:off x="7698518" y="2430791"/>
            <a:ext cx="456574" cy="1065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A1</a:t>
            </a:r>
            <a:r>
              <a:rPr lang="zh-TW" altLang="en-US" sz="1600" dirty="0"/>
              <a:t>樓梯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2EB646AE-393F-4F2B-AEE4-4E2F9069B870}"/>
              </a:ext>
            </a:extLst>
          </p:cNvPr>
          <p:cNvSpPr/>
          <p:nvPr/>
        </p:nvSpPr>
        <p:spPr>
          <a:xfrm>
            <a:off x="2535747" y="2456355"/>
            <a:ext cx="603298" cy="74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806</a:t>
            </a:r>
            <a:endParaRPr lang="zh-TW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43" name="矩形: 圓角 42">
            <a:extLst>
              <a:ext uri="{FF2B5EF4-FFF2-40B4-BE49-F238E27FC236}">
                <a16:creationId xmlns:a16="http://schemas.microsoft.com/office/drawing/2014/main" id="{F29B359F-2C71-4A9F-986B-5606DFE7E301}"/>
              </a:ext>
            </a:extLst>
          </p:cNvPr>
          <p:cNvSpPr/>
          <p:nvPr/>
        </p:nvSpPr>
        <p:spPr>
          <a:xfrm>
            <a:off x="8864827" y="1630825"/>
            <a:ext cx="3085186" cy="770426"/>
          </a:xfrm>
          <a:prstGeom prst="roundRect">
            <a:avLst/>
          </a:prstGeom>
          <a:noFill/>
          <a:ln w="762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E1904A93-37E2-4550-9441-BADC7EBE56CF}"/>
              </a:ext>
            </a:extLst>
          </p:cNvPr>
          <p:cNvSpPr/>
          <p:nvPr/>
        </p:nvSpPr>
        <p:spPr>
          <a:xfrm>
            <a:off x="7647670" y="1623016"/>
            <a:ext cx="1160065" cy="768116"/>
          </a:xfrm>
          <a:prstGeom prst="roundRect">
            <a:avLst/>
          </a:prstGeom>
          <a:noFill/>
          <a:ln w="762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5" name="矩形: 圓角 44">
            <a:extLst>
              <a:ext uri="{FF2B5EF4-FFF2-40B4-BE49-F238E27FC236}">
                <a16:creationId xmlns:a16="http://schemas.microsoft.com/office/drawing/2014/main" id="{64EB6B74-9E65-487E-93FF-403F8ED02E9D}"/>
              </a:ext>
            </a:extLst>
          </p:cNvPr>
          <p:cNvSpPr/>
          <p:nvPr/>
        </p:nvSpPr>
        <p:spPr>
          <a:xfrm>
            <a:off x="6350174" y="1637478"/>
            <a:ext cx="1229696" cy="753657"/>
          </a:xfrm>
          <a:prstGeom prst="round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58014160-21BE-4DF9-994E-7DE57E8E4660}"/>
              </a:ext>
            </a:extLst>
          </p:cNvPr>
          <p:cNvSpPr/>
          <p:nvPr/>
        </p:nvSpPr>
        <p:spPr>
          <a:xfrm>
            <a:off x="1428722" y="1632853"/>
            <a:ext cx="4882976" cy="76319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52" name="矩形: 圓角 51">
            <a:extLst>
              <a:ext uri="{FF2B5EF4-FFF2-40B4-BE49-F238E27FC236}">
                <a16:creationId xmlns:a16="http://schemas.microsoft.com/office/drawing/2014/main" id="{2636D950-F07B-462C-A700-C32F4B6AE97B}"/>
              </a:ext>
            </a:extLst>
          </p:cNvPr>
          <p:cNvSpPr/>
          <p:nvPr/>
        </p:nvSpPr>
        <p:spPr>
          <a:xfrm>
            <a:off x="2542454" y="2430789"/>
            <a:ext cx="613926" cy="771992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134F53-BA70-48D2-9F97-95F8BCA9E88A}"/>
              </a:ext>
            </a:extLst>
          </p:cNvPr>
          <p:cNvSpPr/>
          <p:nvPr/>
        </p:nvSpPr>
        <p:spPr>
          <a:xfrm>
            <a:off x="1798235" y="294684"/>
            <a:ext cx="9139749" cy="769241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zh-TW" altLang="en-US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教學大樓教室防災疏散路線圖 </a:t>
            </a:r>
            <a:r>
              <a:rPr lang="en-US" altLang="zh-TW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1F</a:t>
            </a:r>
            <a:endParaRPr lang="zh-TW" altLang="en-US" sz="4399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7762A011-A456-4036-AAD7-80D8DA93784B}"/>
              </a:ext>
            </a:extLst>
          </p:cNvPr>
          <p:cNvGrpSpPr/>
          <p:nvPr/>
        </p:nvGrpSpPr>
        <p:grpSpPr>
          <a:xfrm>
            <a:off x="1170654" y="2342006"/>
            <a:ext cx="1188596" cy="2815445"/>
            <a:chOff x="1306556" y="2477102"/>
            <a:chExt cx="1188906" cy="2891852"/>
          </a:xfrm>
        </p:grpSpPr>
        <p:sp>
          <p:nvSpPr>
            <p:cNvPr id="2" name="箭號: 向下 1">
              <a:extLst>
                <a:ext uri="{FF2B5EF4-FFF2-40B4-BE49-F238E27FC236}">
                  <a16:creationId xmlns:a16="http://schemas.microsoft.com/office/drawing/2014/main" id="{ECF7D13E-7E4E-438C-9BD3-FBF625264A7B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E1CCC30B-6C4C-45F3-B0C1-1BE6AA58952F}"/>
                </a:ext>
              </a:extLst>
            </p:cNvPr>
            <p:cNvSpPr txBox="1"/>
            <p:nvPr/>
          </p:nvSpPr>
          <p:spPr>
            <a:xfrm>
              <a:off x="1711065" y="2477102"/>
              <a:ext cx="318782" cy="1517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TW" sz="1799" dirty="0"/>
            </a:p>
            <a:p>
              <a:r>
                <a:rPr lang="zh-TW" altLang="en-US" sz="1799" b="1" dirty="0"/>
                <a:t>往眼鏡區</a:t>
              </a: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F937EC91-3072-4EA3-B371-70152D441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660" y="1635165"/>
            <a:ext cx="685246" cy="76319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C990A5F-04AA-4BF7-8A10-9C8A54047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211" y="1635165"/>
            <a:ext cx="619400" cy="739195"/>
          </a:xfrm>
          <a:prstGeom prst="rect">
            <a:avLst/>
          </a:prstGeom>
        </p:spPr>
      </p:pic>
      <p:pic>
        <p:nvPicPr>
          <p:cNvPr id="49" name="圖片 48">
            <a:extLst>
              <a:ext uri="{FF2B5EF4-FFF2-40B4-BE49-F238E27FC236}">
                <a16:creationId xmlns:a16="http://schemas.microsoft.com/office/drawing/2014/main" id="{E14DCC83-C816-42E2-AC44-B9E063FB1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6475" y="1635165"/>
            <a:ext cx="556884" cy="736883"/>
          </a:xfrm>
          <a:prstGeom prst="rect">
            <a:avLst/>
          </a:prstGeom>
        </p:spPr>
      </p:pic>
      <p:grpSp>
        <p:nvGrpSpPr>
          <p:cNvPr id="53" name="群組 52">
            <a:extLst>
              <a:ext uri="{FF2B5EF4-FFF2-40B4-BE49-F238E27FC236}">
                <a16:creationId xmlns:a16="http://schemas.microsoft.com/office/drawing/2014/main" id="{F7DECC3C-B30F-4025-AACF-65EAC9FA2AC0}"/>
              </a:ext>
            </a:extLst>
          </p:cNvPr>
          <p:cNvGrpSpPr/>
          <p:nvPr/>
        </p:nvGrpSpPr>
        <p:grpSpPr>
          <a:xfrm>
            <a:off x="10978034" y="2372048"/>
            <a:ext cx="1188596" cy="2889031"/>
            <a:chOff x="1306556" y="2537928"/>
            <a:chExt cx="1188906" cy="2831026"/>
          </a:xfrm>
        </p:grpSpPr>
        <p:sp>
          <p:nvSpPr>
            <p:cNvPr id="54" name="箭號: 向下 53">
              <a:extLst>
                <a:ext uri="{FF2B5EF4-FFF2-40B4-BE49-F238E27FC236}">
                  <a16:creationId xmlns:a16="http://schemas.microsoft.com/office/drawing/2014/main" id="{01F5AED0-759E-4CCD-9E59-EE34BFCB9FC8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58B26130-0DFA-43D4-92F4-3B10C186ADE5}"/>
                </a:ext>
              </a:extLst>
            </p:cNvPr>
            <p:cNvSpPr txBox="1"/>
            <p:nvPr/>
          </p:nvSpPr>
          <p:spPr>
            <a:xfrm>
              <a:off x="1729302" y="2946333"/>
              <a:ext cx="318782" cy="1718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圖書館拱門</a:t>
              </a:r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8DAC86F9-F64B-4513-A360-88E5394B8A7F}"/>
              </a:ext>
            </a:extLst>
          </p:cNvPr>
          <p:cNvGrpSpPr/>
          <p:nvPr/>
        </p:nvGrpSpPr>
        <p:grpSpPr>
          <a:xfrm>
            <a:off x="7445455" y="2404438"/>
            <a:ext cx="980803" cy="3877918"/>
            <a:chOff x="1306556" y="2537928"/>
            <a:chExt cx="1188906" cy="2831026"/>
          </a:xfrm>
        </p:grpSpPr>
        <p:sp>
          <p:nvSpPr>
            <p:cNvPr id="58" name="箭號: 向下 57">
              <a:extLst>
                <a:ext uri="{FF2B5EF4-FFF2-40B4-BE49-F238E27FC236}">
                  <a16:creationId xmlns:a16="http://schemas.microsoft.com/office/drawing/2014/main" id="{7C77CF25-EDA5-43A5-887D-7F210170B87D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C9656466-356A-41F5-82EB-BB96B238AD0D}"/>
                </a:ext>
              </a:extLst>
            </p:cNvPr>
            <p:cNvSpPr txBox="1"/>
            <p:nvPr/>
          </p:nvSpPr>
          <p:spPr>
            <a:xfrm>
              <a:off x="1656453" y="3740987"/>
              <a:ext cx="510310" cy="673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grpSp>
        <p:nvGrpSpPr>
          <p:cNvPr id="61" name="群組 60">
            <a:extLst>
              <a:ext uri="{FF2B5EF4-FFF2-40B4-BE49-F238E27FC236}">
                <a16:creationId xmlns:a16="http://schemas.microsoft.com/office/drawing/2014/main" id="{FE8F0BE8-5312-46FE-8412-7D021DA7E2F2}"/>
              </a:ext>
            </a:extLst>
          </p:cNvPr>
          <p:cNvGrpSpPr/>
          <p:nvPr/>
        </p:nvGrpSpPr>
        <p:grpSpPr>
          <a:xfrm>
            <a:off x="6181722" y="2430791"/>
            <a:ext cx="980803" cy="3830489"/>
            <a:chOff x="1306556" y="2537928"/>
            <a:chExt cx="1188906" cy="2831026"/>
          </a:xfrm>
        </p:grpSpPr>
        <p:sp>
          <p:nvSpPr>
            <p:cNvPr id="62" name="箭號: 向下 61">
              <a:extLst>
                <a:ext uri="{FF2B5EF4-FFF2-40B4-BE49-F238E27FC236}">
                  <a16:creationId xmlns:a16="http://schemas.microsoft.com/office/drawing/2014/main" id="{EE40FDC5-FD7D-40A7-A8D4-92BAF7DB8585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57C4B81D-39B8-4E07-81A5-66225FF8352B}"/>
                </a:ext>
              </a:extLst>
            </p:cNvPr>
            <p:cNvSpPr txBox="1"/>
            <p:nvPr/>
          </p:nvSpPr>
          <p:spPr>
            <a:xfrm>
              <a:off x="1683804" y="3736408"/>
              <a:ext cx="510310" cy="682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D38CB16-5400-417D-9CC0-C70AA60B4E61}"/>
              </a:ext>
            </a:extLst>
          </p:cNvPr>
          <p:cNvSpPr/>
          <p:nvPr/>
        </p:nvSpPr>
        <p:spPr>
          <a:xfrm>
            <a:off x="2578678" y="5157451"/>
            <a:ext cx="3458719" cy="15497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802.803.804.805.806</a:t>
            </a:r>
            <a:r>
              <a:rPr lang="zh-TW" altLang="en-US" sz="1799" dirty="0">
                <a:solidFill>
                  <a:schemeClr val="tx1"/>
                </a:solidFill>
              </a:rPr>
              <a:t>班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zh-TW" altLang="en-US" sz="1799" dirty="0">
                <a:solidFill>
                  <a:schemeClr val="tx1"/>
                </a:solidFill>
              </a:rPr>
              <a:t>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C</a:t>
            </a:r>
            <a:r>
              <a:rPr lang="zh-TW" altLang="en-US" sz="1799" dirty="0">
                <a:solidFill>
                  <a:srgbClr val="FF0000"/>
                </a:solidFill>
              </a:rPr>
              <a:t>樓梯前→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眼鏡區→交安教室旁拱門→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大同道→司令台右側→田徑場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4FF47542-143D-4550-BC19-ABD923167EC9}"/>
              </a:ext>
            </a:extLst>
          </p:cNvPr>
          <p:cNvSpPr/>
          <p:nvPr/>
        </p:nvSpPr>
        <p:spPr>
          <a:xfrm>
            <a:off x="2629006" y="3823011"/>
            <a:ext cx="3410532" cy="1159151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 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706.801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       </a:t>
            </a:r>
            <a:r>
              <a:rPr lang="en-US" altLang="zh-TW" sz="1799" dirty="0">
                <a:solidFill>
                  <a:srgbClr val="FF0000"/>
                </a:solidFill>
              </a:rPr>
              <a:t>A2</a:t>
            </a:r>
            <a:r>
              <a:rPr lang="zh-TW" altLang="en-US" sz="1799" dirty="0">
                <a:solidFill>
                  <a:srgbClr val="FF0000"/>
                </a:solidFill>
              </a:rPr>
              <a:t>樓梯前→穿堂→</a:t>
            </a:r>
            <a:r>
              <a:rPr lang="zh-TW" altLang="en-US" sz="1600" dirty="0">
                <a:solidFill>
                  <a:srgbClr val="FF0000"/>
                </a:solidFill>
              </a:rPr>
              <a:t>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6" name="矩形: 圓角 65">
            <a:extLst>
              <a:ext uri="{FF2B5EF4-FFF2-40B4-BE49-F238E27FC236}">
                <a16:creationId xmlns:a16="http://schemas.microsoft.com/office/drawing/2014/main" id="{B22E3D81-2358-41EF-94C7-79FE1CEEBB10}"/>
              </a:ext>
            </a:extLst>
          </p:cNvPr>
          <p:cNvSpPr/>
          <p:nvPr/>
        </p:nvSpPr>
        <p:spPr>
          <a:xfrm>
            <a:off x="8494102" y="5473620"/>
            <a:ext cx="2569684" cy="1089699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704.705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A1</a:t>
            </a:r>
            <a:r>
              <a:rPr lang="zh-TW" altLang="en-US" sz="1799" dirty="0">
                <a:solidFill>
                  <a:srgbClr val="FF0000"/>
                </a:solidFill>
              </a:rPr>
              <a:t>樓梯前→穿堂→田徑場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7" name="矩形: 圓角 66">
            <a:extLst>
              <a:ext uri="{FF2B5EF4-FFF2-40B4-BE49-F238E27FC236}">
                <a16:creationId xmlns:a16="http://schemas.microsoft.com/office/drawing/2014/main" id="{5A2F8B5F-231C-4731-A954-6389933B4877}"/>
              </a:ext>
            </a:extLst>
          </p:cNvPr>
          <p:cNvSpPr/>
          <p:nvPr/>
        </p:nvSpPr>
        <p:spPr>
          <a:xfrm>
            <a:off x="8426258" y="4165497"/>
            <a:ext cx="2511727" cy="1065481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701.702.703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B</a:t>
            </a:r>
            <a:r>
              <a:rPr lang="zh-TW" altLang="en-US" sz="1799" dirty="0">
                <a:solidFill>
                  <a:srgbClr val="FF0000"/>
                </a:solidFill>
              </a:rPr>
              <a:t>樓梯前→</a:t>
            </a:r>
            <a:r>
              <a:rPr lang="zh-TW" altLang="en-US" sz="1600" dirty="0">
                <a:solidFill>
                  <a:srgbClr val="FF0000"/>
                </a:solidFill>
              </a:rPr>
              <a:t>圖書館前拱門→</a:t>
            </a:r>
            <a:r>
              <a:rPr lang="zh-TW" altLang="en-US" sz="1799" dirty="0">
                <a:solidFill>
                  <a:srgbClr val="FF0000"/>
                </a:solidFill>
              </a:rPr>
              <a:t>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38" name="矩形: 圓角 37">
            <a:extLst>
              <a:ext uri="{FF2B5EF4-FFF2-40B4-BE49-F238E27FC236}">
                <a16:creationId xmlns:a16="http://schemas.microsoft.com/office/drawing/2014/main" id="{0D546E80-9209-4DD0-9738-4161AB9744B4}"/>
              </a:ext>
            </a:extLst>
          </p:cNvPr>
          <p:cNvSpPr/>
          <p:nvPr/>
        </p:nvSpPr>
        <p:spPr>
          <a:xfrm>
            <a:off x="338222" y="5816892"/>
            <a:ext cx="1712586" cy="7464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99" dirty="0"/>
              <a:t>疏散集合地</a:t>
            </a:r>
            <a:r>
              <a:rPr lang="en-US" altLang="zh-TW" sz="1799" dirty="0"/>
              <a:t>:</a:t>
            </a:r>
          </a:p>
          <a:p>
            <a:pPr algn="ctr"/>
            <a:r>
              <a:rPr lang="zh-TW" altLang="en-US" sz="1799" dirty="0"/>
              <a:t>田徑場</a:t>
            </a:r>
          </a:p>
        </p:txBody>
      </p:sp>
      <p:pic>
        <p:nvPicPr>
          <p:cNvPr id="9" name="圖片 8" descr="一張含有 文字 的圖片&#10;&#10;自動產生的描述">
            <a:extLst>
              <a:ext uri="{FF2B5EF4-FFF2-40B4-BE49-F238E27FC236}">
                <a16:creationId xmlns:a16="http://schemas.microsoft.com/office/drawing/2014/main" id="{8079C4BC-BB0B-4610-9827-5F25FB5CA16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10"/>
          <a:stretch/>
        </p:blipFill>
        <p:spPr>
          <a:xfrm>
            <a:off x="101524" y="274153"/>
            <a:ext cx="1965516" cy="3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9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群組 33">
            <a:extLst>
              <a:ext uri="{FF2B5EF4-FFF2-40B4-BE49-F238E27FC236}">
                <a16:creationId xmlns:a16="http://schemas.microsoft.com/office/drawing/2014/main" id="{B8E5EAA5-1D98-475A-8842-1C5DDE48D5B7}"/>
              </a:ext>
            </a:extLst>
          </p:cNvPr>
          <p:cNvGrpSpPr/>
          <p:nvPr/>
        </p:nvGrpSpPr>
        <p:grpSpPr>
          <a:xfrm>
            <a:off x="265861" y="1635165"/>
            <a:ext cx="11650951" cy="748738"/>
            <a:chOff x="4239242" y="1601141"/>
            <a:chExt cx="6951427" cy="748933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135467BB-546D-409A-804A-3EBF8CF1291A}"/>
                </a:ext>
              </a:extLst>
            </p:cNvPr>
            <p:cNvSpPr/>
            <p:nvPr/>
          </p:nvSpPr>
          <p:spPr>
            <a:xfrm>
              <a:off x="4239242" y="1602298"/>
              <a:ext cx="686501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/>
                <a:t>國中家政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C4CF992E-28AB-4749-94E1-B88C8E443349}"/>
                </a:ext>
              </a:extLst>
            </p:cNvPr>
            <p:cNvSpPr/>
            <p:nvPr/>
          </p:nvSpPr>
          <p:spPr>
            <a:xfrm>
              <a:off x="4935751" y="1602298"/>
              <a:ext cx="408942" cy="746620"/>
            </a:xfrm>
            <a:prstGeom prst="rect">
              <a:avLst/>
            </a:prstGeom>
            <a:solidFill>
              <a:srgbClr val="FFCCFF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C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C6DCBE1-FDCF-4D01-A522-14C6D0111D97}"/>
                </a:ext>
              </a:extLst>
            </p:cNvPr>
            <p:cNvSpPr/>
            <p:nvPr/>
          </p:nvSpPr>
          <p:spPr>
            <a:xfrm>
              <a:off x="5359740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男廁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F33C33A-CEB8-42AB-833B-07D12A9BF787}"/>
                </a:ext>
              </a:extLst>
            </p:cNvPr>
            <p:cNvSpPr/>
            <p:nvPr/>
          </p:nvSpPr>
          <p:spPr>
            <a:xfrm>
              <a:off x="5742275" y="1602298"/>
              <a:ext cx="41106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B985116-247E-48B2-8F24-3394C8014FEC}"/>
                </a:ext>
              </a:extLst>
            </p:cNvPr>
            <p:cNvSpPr/>
            <p:nvPr/>
          </p:nvSpPr>
          <p:spPr>
            <a:xfrm>
              <a:off x="6151356" y="1601141"/>
              <a:ext cx="59487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/>
                <a:t>英文科</a:t>
              </a:r>
              <a:endParaRPr lang="en-US" altLang="zh-TW" sz="1600" b="1" dirty="0"/>
            </a:p>
            <a:p>
              <a:pPr algn="ctr"/>
              <a:r>
                <a:rPr lang="zh-TW" altLang="en-US" sz="1600" b="1" dirty="0"/>
                <a:t>辦公室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EA94A6A0-843A-4826-8B6E-49540447927D}"/>
                </a:ext>
              </a:extLst>
            </p:cNvPr>
            <p:cNvSpPr/>
            <p:nvPr/>
          </p:nvSpPr>
          <p:spPr>
            <a:xfrm>
              <a:off x="6744255" y="1603454"/>
              <a:ext cx="393065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114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9BC458F-04EA-4788-B16F-2659264D6426}"/>
                </a:ext>
              </a:extLst>
            </p:cNvPr>
            <p:cNvSpPr/>
            <p:nvPr/>
          </p:nvSpPr>
          <p:spPr>
            <a:xfrm>
              <a:off x="7132396" y="1601141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113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96D55FA-F598-44D2-83D9-5A148C1728A6}"/>
                </a:ext>
              </a:extLst>
            </p:cNvPr>
            <p:cNvSpPr/>
            <p:nvPr/>
          </p:nvSpPr>
          <p:spPr>
            <a:xfrm>
              <a:off x="7502162" y="1603454"/>
              <a:ext cx="356674" cy="737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112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6189A77C-6434-4735-AA68-52E1469E21FB}"/>
                </a:ext>
              </a:extLst>
            </p:cNvPr>
            <p:cNvSpPr/>
            <p:nvPr/>
          </p:nvSpPr>
          <p:spPr>
            <a:xfrm>
              <a:off x="10083459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105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779B12D-D9EE-4BEE-B994-350B30BDEB0A}"/>
                </a:ext>
              </a:extLst>
            </p:cNvPr>
            <p:cNvSpPr/>
            <p:nvPr/>
          </p:nvSpPr>
          <p:spPr>
            <a:xfrm>
              <a:off x="9714796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106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9EB1C23-5C1C-4BEA-B872-A95C47EEBC70}"/>
                </a:ext>
              </a:extLst>
            </p:cNvPr>
            <p:cNvSpPr/>
            <p:nvPr/>
          </p:nvSpPr>
          <p:spPr>
            <a:xfrm>
              <a:off x="9356895" y="1602298"/>
              <a:ext cx="35781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107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9985E0A-5C0A-4CAC-8FBB-656A4BE74D87}"/>
                </a:ext>
              </a:extLst>
            </p:cNvPr>
            <p:cNvSpPr/>
            <p:nvPr/>
          </p:nvSpPr>
          <p:spPr>
            <a:xfrm>
              <a:off x="8985377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108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22B6410-68D7-413B-A9AD-D82A35233EDD}"/>
                </a:ext>
              </a:extLst>
            </p:cNvPr>
            <p:cNvSpPr/>
            <p:nvPr/>
          </p:nvSpPr>
          <p:spPr>
            <a:xfrm>
              <a:off x="8621834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109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3B07870B-1110-4610-993E-F6DD43979577}"/>
                </a:ext>
              </a:extLst>
            </p:cNvPr>
            <p:cNvSpPr/>
            <p:nvPr/>
          </p:nvSpPr>
          <p:spPr>
            <a:xfrm>
              <a:off x="8242234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110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106013F-7611-467E-86E5-1FC48211264E}"/>
                </a:ext>
              </a:extLst>
            </p:cNvPr>
            <p:cNvSpPr/>
            <p:nvPr/>
          </p:nvSpPr>
          <p:spPr>
            <a:xfrm>
              <a:off x="7862080" y="1602298"/>
              <a:ext cx="371202" cy="73938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111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27B1BCC-3AAD-4CC9-8122-451C905BA61B}"/>
                </a:ext>
              </a:extLst>
            </p:cNvPr>
            <p:cNvSpPr/>
            <p:nvPr/>
          </p:nvSpPr>
          <p:spPr>
            <a:xfrm>
              <a:off x="10779609" y="1602298"/>
              <a:ext cx="411060" cy="74662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B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3C6BD549-3DB4-4895-86F4-4C5BCF4C32EA}"/>
                </a:ext>
              </a:extLst>
            </p:cNvPr>
            <p:cNvSpPr/>
            <p:nvPr/>
          </p:nvSpPr>
          <p:spPr>
            <a:xfrm>
              <a:off x="10444107" y="1602298"/>
              <a:ext cx="33225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</p:grpSp>
      <p:sp>
        <p:nvSpPr>
          <p:cNvPr id="36" name="矩形 35">
            <a:extLst>
              <a:ext uri="{FF2B5EF4-FFF2-40B4-BE49-F238E27FC236}">
                <a16:creationId xmlns:a16="http://schemas.microsoft.com/office/drawing/2014/main" id="{5995948D-A3F9-4A74-A561-7B1236CDF523}"/>
              </a:ext>
            </a:extLst>
          </p:cNvPr>
          <p:cNvSpPr/>
          <p:nvPr/>
        </p:nvSpPr>
        <p:spPr>
          <a:xfrm>
            <a:off x="6975348" y="2406235"/>
            <a:ext cx="686322" cy="28154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799" b="1" dirty="0"/>
              <a:t>至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德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樓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CA23885-C4FA-48E0-A0BB-50E283E2B9BD}"/>
              </a:ext>
            </a:extLst>
          </p:cNvPr>
          <p:cNvSpPr/>
          <p:nvPr/>
        </p:nvSpPr>
        <p:spPr>
          <a:xfrm>
            <a:off x="6421827" y="2430791"/>
            <a:ext cx="516671" cy="106548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2</a:t>
            </a:r>
            <a:r>
              <a:rPr lang="zh-TW" altLang="en-US" sz="1600" dirty="0"/>
              <a:t>樓梯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6C9F5E2-FF5F-4ECC-B43D-8CCE39CC9544}"/>
              </a:ext>
            </a:extLst>
          </p:cNvPr>
          <p:cNvSpPr/>
          <p:nvPr/>
        </p:nvSpPr>
        <p:spPr>
          <a:xfrm>
            <a:off x="7698518" y="2430791"/>
            <a:ext cx="456574" cy="1065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A1</a:t>
            </a:r>
            <a:r>
              <a:rPr lang="zh-TW" altLang="en-US" sz="1600" dirty="0"/>
              <a:t>樓梯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2EB646AE-393F-4F2B-AEE4-4E2F9069B870}"/>
              </a:ext>
            </a:extLst>
          </p:cNvPr>
          <p:cNvSpPr/>
          <p:nvPr/>
        </p:nvSpPr>
        <p:spPr>
          <a:xfrm>
            <a:off x="2535747" y="2456355"/>
            <a:ext cx="603298" cy="74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115</a:t>
            </a:r>
            <a:endParaRPr lang="zh-TW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43" name="矩形: 圓角 42">
            <a:extLst>
              <a:ext uri="{FF2B5EF4-FFF2-40B4-BE49-F238E27FC236}">
                <a16:creationId xmlns:a16="http://schemas.microsoft.com/office/drawing/2014/main" id="{F29B359F-2C71-4A9F-986B-5606DFE7E301}"/>
              </a:ext>
            </a:extLst>
          </p:cNvPr>
          <p:cNvSpPr/>
          <p:nvPr/>
        </p:nvSpPr>
        <p:spPr>
          <a:xfrm>
            <a:off x="8864827" y="1630825"/>
            <a:ext cx="3085186" cy="770426"/>
          </a:xfrm>
          <a:prstGeom prst="roundRect">
            <a:avLst/>
          </a:prstGeom>
          <a:noFill/>
          <a:ln w="762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E1904A93-37E2-4550-9441-BADC7EBE56CF}"/>
              </a:ext>
            </a:extLst>
          </p:cNvPr>
          <p:cNvSpPr/>
          <p:nvPr/>
        </p:nvSpPr>
        <p:spPr>
          <a:xfrm>
            <a:off x="7647670" y="1623016"/>
            <a:ext cx="1160065" cy="768116"/>
          </a:xfrm>
          <a:prstGeom prst="roundRect">
            <a:avLst/>
          </a:prstGeom>
          <a:noFill/>
          <a:ln w="762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5" name="矩形: 圓角 44">
            <a:extLst>
              <a:ext uri="{FF2B5EF4-FFF2-40B4-BE49-F238E27FC236}">
                <a16:creationId xmlns:a16="http://schemas.microsoft.com/office/drawing/2014/main" id="{64EB6B74-9E65-487E-93FF-403F8ED02E9D}"/>
              </a:ext>
            </a:extLst>
          </p:cNvPr>
          <p:cNvSpPr/>
          <p:nvPr/>
        </p:nvSpPr>
        <p:spPr>
          <a:xfrm>
            <a:off x="6350174" y="1637478"/>
            <a:ext cx="1229696" cy="753657"/>
          </a:xfrm>
          <a:prstGeom prst="round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58014160-21BE-4DF9-994E-7DE57E8E4660}"/>
              </a:ext>
            </a:extLst>
          </p:cNvPr>
          <p:cNvSpPr/>
          <p:nvPr/>
        </p:nvSpPr>
        <p:spPr>
          <a:xfrm>
            <a:off x="1428722" y="1632853"/>
            <a:ext cx="4882976" cy="76319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52" name="矩形: 圓角 51">
            <a:extLst>
              <a:ext uri="{FF2B5EF4-FFF2-40B4-BE49-F238E27FC236}">
                <a16:creationId xmlns:a16="http://schemas.microsoft.com/office/drawing/2014/main" id="{2636D950-F07B-462C-A700-C32F4B6AE97B}"/>
              </a:ext>
            </a:extLst>
          </p:cNvPr>
          <p:cNvSpPr/>
          <p:nvPr/>
        </p:nvSpPr>
        <p:spPr>
          <a:xfrm>
            <a:off x="2542454" y="2430789"/>
            <a:ext cx="613926" cy="771992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134F53-BA70-48D2-9F97-95F8BCA9E88A}"/>
              </a:ext>
            </a:extLst>
          </p:cNvPr>
          <p:cNvSpPr/>
          <p:nvPr/>
        </p:nvSpPr>
        <p:spPr>
          <a:xfrm>
            <a:off x="1798235" y="294684"/>
            <a:ext cx="9139749" cy="769241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zh-TW" altLang="en-US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教學大樓教室防災疏散路線圖 </a:t>
            </a:r>
            <a:r>
              <a:rPr lang="en-US" altLang="zh-TW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2F</a:t>
            </a:r>
            <a:endParaRPr lang="zh-TW" altLang="en-US" sz="4399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7762A011-A456-4036-AAD7-80D8DA93784B}"/>
              </a:ext>
            </a:extLst>
          </p:cNvPr>
          <p:cNvGrpSpPr/>
          <p:nvPr/>
        </p:nvGrpSpPr>
        <p:grpSpPr>
          <a:xfrm>
            <a:off x="1170654" y="2342006"/>
            <a:ext cx="1188596" cy="2815445"/>
            <a:chOff x="1306556" y="2477102"/>
            <a:chExt cx="1188906" cy="2891852"/>
          </a:xfrm>
        </p:grpSpPr>
        <p:sp>
          <p:nvSpPr>
            <p:cNvPr id="2" name="箭號: 向下 1">
              <a:extLst>
                <a:ext uri="{FF2B5EF4-FFF2-40B4-BE49-F238E27FC236}">
                  <a16:creationId xmlns:a16="http://schemas.microsoft.com/office/drawing/2014/main" id="{ECF7D13E-7E4E-438C-9BD3-FBF625264A7B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E1CCC30B-6C4C-45F3-B0C1-1BE6AA58952F}"/>
                </a:ext>
              </a:extLst>
            </p:cNvPr>
            <p:cNvSpPr txBox="1"/>
            <p:nvPr/>
          </p:nvSpPr>
          <p:spPr>
            <a:xfrm>
              <a:off x="1711065" y="2477102"/>
              <a:ext cx="318782" cy="2085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TW" sz="1799" dirty="0"/>
            </a:p>
            <a:p>
              <a:r>
                <a:rPr lang="zh-TW" altLang="en-US" sz="1799" b="1" dirty="0"/>
                <a:t>往眼鏡區天橋</a:t>
              </a: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F937EC91-3072-4EA3-B371-70152D441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660" y="1635165"/>
            <a:ext cx="685246" cy="76319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C990A5F-04AA-4BF7-8A10-9C8A54047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211" y="1635165"/>
            <a:ext cx="619400" cy="739195"/>
          </a:xfrm>
          <a:prstGeom prst="rect">
            <a:avLst/>
          </a:prstGeom>
        </p:spPr>
      </p:pic>
      <p:pic>
        <p:nvPicPr>
          <p:cNvPr id="49" name="圖片 48">
            <a:extLst>
              <a:ext uri="{FF2B5EF4-FFF2-40B4-BE49-F238E27FC236}">
                <a16:creationId xmlns:a16="http://schemas.microsoft.com/office/drawing/2014/main" id="{E14DCC83-C816-42E2-AC44-B9E063FB1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6475" y="1635165"/>
            <a:ext cx="556884" cy="736883"/>
          </a:xfrm>
          <a:prstGeom prst="rect">
            <a:avLst/>
          </a:prstGeom>
        </p:spPr>
      </p:pic>
      <p:grpSp>
        <p:nvGrpSpPr>
          <p:cNvPr id="53" name="群組 52">
            <a:extLst>
              <a:ext uri="{FF2B5EF4-FFF2-40B4-BE49-F238E27FC236}">
                <a16:creationId xmlns:a16="http://schemas.microsoft.com/office/drawing/2014/main" id="{F7DECC3C-B30F-4025-AACF-65EAC9FA2AC0}"/>
              </a:ext>
            </a:extLst>
          </p:cNvPr>
          <p:cNvGrpSpPr/>
          <p:nvPr/>
        </p:nvGrpSpPr>
        <p:grpSpPr>
          <a:xfrm>
            <a:off x="10978034" y="2372048"/>
            <a:ext cx="1188596" cy="2889031"/>
            <a:chOff x="1306556" y="2537928"/>
            <a:chExt cx="1188906" cy="2831026"/>
          </a:xfrm>
        </p:grpSpPr>
        <p:sp>
          <p:nvSpPr>
            <p:cNvPr id="54" name="箭號: 向下 53">
              <a:extLst>
                <a:ext uri="{FF2B5EF4-FFF2-40B4-BE49-F238E27FC236}">
                  <a16:creationId xmlns:a16="http://schemas.microsoft.com/office/drawing/2014/main" id="{01F5AED0-759E-4CCD-9E59-EE34BFCB9FC8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58B26130-0DFA-43D4-92F4-3B10C186ADE5}"/>
                </a:ext>
              </a:extLst>
            </p:cNvPr>
            <p:cNvSpPr txBox="1"/>
            <p:nvPr/>
          </p:nvSpPr>
          <p:spPr>
            <a:xfrm>
              <a:off x="1729302" y="2946333"/>
              <a:ext cx="318782" cy="1718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圖書館拱門</a:t>
              </a:r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8DAC86F9-F64B-4513-A360-88E5394B8A7F}"/>
              </a:ext>
            </a:extLst>
          </p:cNvPr>
          <p:cNvGrpSpPr/>
          <p:nvPr/>
        </p:nvGrpSpPr>
        <p:grpSpPr>
          <a:xfrm>
            <a:off x="7445455" y="2404438"/>
            <a:ext cx="980803" cy="3877918"/>
            <a:chOff x="1306556" y="2537928"/>
            <a:chExt cx="1188906" cy="2831026"/>
          </a:xfrm>
        </p:grpSpPr>
        <p:sp>
          <p:nvSpPr>
            <p:cNvPr id="58" name="箭號: 向下 57">
              <a:extLst>
                <a:ext uri="{FF2B5EF4-FFF2-40B4-BE49-F238E27FC236}">
                  <a16:creationId xmlns:a16="http://schemas.microsoft.com/office/drawing/2014/main" id="{7C77CF25-EDA5-43A5-887D-7F210170B87D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C9656466-356A-41F5-82EB-BB96B238AD0D}"/>
                </a:ext>
              </a:extLst>
            </p:cNvPr>
            <p:cNvSpPr txBox="1"/>
            <p:nvPr/>
          </p:nvSpPr>
          <p:spPr>
            <a:xfrm>
              <a:off x="1656453" y="3740987"/>
              <a:ext cx="510310" cy="673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grpSp>
        <p:nvGrpSpPr>
          <p:cNvPr id="61" name="群組 60">
            <a:extLst>
              <a:ext uri="{FF2B5EF4-FFF2-40B4-BE49-F238E27FC236}">
                <a16:creationId xmlns:a16="http://schemas.microsoft.com/office/drawing/2014/main" id="{FE8F0BE8-5312-46FE-8412-7D021DA7E2F2}"/>
              </a:ext>
            </a:extLst>
          </p:cNvPr>
          <p:cNvGrpSpPr/>
          <p:nvPr/>
        </p:nvGrpSpPr>
        <p:grpSpPr>
          <a:xfrm>
            <a:off x="6181722" y="2430791"/>
            <a:ext cx="980803" cy="3830489"/>
            <a:chOff x="1306556" y="2537928"/>
            <a:chExt cx="1188906" cy="2831026"/>
          </a:xfrm>
        </p:grpSpPr>
        <p:sp>
          <p:nvSpPr>
            <p:cNvPr id="62" name="箭號: 向下 61">
              <a:extLst>
                <a:ext uri="{FF2B5EF4-FFF2-40B4-BE49-F238E27FC236}">
                  <a16:creationId xmlns:a16="http://schemas.microsoft.com/office/drawing/2014/main" id="{EE40FDC5-FD7D-40A7-A8D4-92BAF7DB8585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57C4B81D-39B8-4E07-81A5-66225FF8352B}"/>
                </a:ext>
              </a:extLst>
            </p:cNvPr>
            <p:cNvSpPr txBox="1"/>
            <p:nvPr/>
          </p:nvSpPr>
          <p:spPr>
            <a:xfrm>
              <a:off x="1683804" y="3736408"/>
              <a:ext cx="510310" cy="682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D38CB16-5400-417D-9CC0-C70AA60B4E61}"/>
              </a:ext>
            </a:extLst>
          </p:cNvPr>
          <p:cNvSpPr/>
          <p:nvPr/>
        </p:nvSpPr>
        <p:spPr>
          <a:xfrm>
            <a:off x="2578678" y="5157451"/>
            <a:ext cx="3458719" cy="15497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112.113.114.115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C</a:t>
            </a:r>
            <a:r>
              <a:rPr lang="zh-TW" altLang="en-US" sz="1799" dirty="0">
                <a:solidFill>
                  <a:srgbClr val="FF0000"/>
                </a:solidFill>
              </a:rPr>
              <a:t>樓梯→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眼鏡天橋→交安教室旁拱門→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大同道→司令台右側→田徑場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4FF47542-143D-4550-BC19-ABD923167EC9}"/>
              </a:ext>
            </a:extLst>
          </p:cNvPr>
          <p:cNvSpPr/>
          <p:nvPr/>
        </p:nvSpPr>
        <p:spPr>
          <a:xfrm>
            <a:off x="2629006" y="3823011"/>
            <a:ext cx="3410532" cy="1159151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 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110.111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       </a:t>
            </a:r>
            <a:r>
              <a:rPr lang="en-US" altLang="zh-TW" sz="1799" dirty="0">
                <a:solidFill>
                  <a:srgbClr val="FF0000"/>
                </a:solidFill>
              </a:rPr>
              <a:t>A2</a:t>
            </a:r>
            <a:r>
              <a:rPr lang="zh-TW" altLang="en-US" sz="1799" dirty="0">
                <a:solidFill>
                  <a:srgbClr val="FF0000"/>
                </a:solidFill>
              </a:rPr>
              <a:t>樓梯→穿堂→田徑場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6" name="矩形: 圓角 65">
            <a:extLst>
              <a:ext uri="{FF2B5EF4-FFF2-40B4-BE49-F238E27FC236}">
                <a16:creationId xmlns:a16="http://schemas.microsoft.com/office/drawing/2014/main" id="{B22E3D81-2358-41EF-94C7-79FE1CEEBB10}"/>
              </a:ext>
            </a:extLst>
          </p:cNvPr>
          <p:cNvSpPr/>
          <p:nvPr/>
        </p:nvSpPr>
        <p:spPr>
          <a:xfrm>
            <a:off x="8494102" y="5473620"/>
            <a:ext cx="2569684" cy="1089699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108.109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A1</a:t>
            </a:r>
            <a:r>
              <a:rPr lang="zh-TW" altLang="en-US" sz="1799" dirty="0">
                <a:solidFill>
                  <a:srgbClr val="FF0000"/>
                </a:solidFill>
              </a:rPr>
              <a:t>樓梯→穿堂→田徑場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7" name="矩形: 圓角 66">
            <a:extLst>
              <a:ext uri="{FF2B5EF4-FFF2-40B4-BE49-F238E27FC236}">
                <a16:creationId xmlns:a16="http://schemas.microsoft.com/office/drawing/2014/main" id="{5A2F8B5F-231C-4731-A954-6389933B4877}"/>
              </a:ext>
            </a:extLst>
          </p:cNvPr>
          <p:cNvSpPr/>
          <p:nvPr/>
        </p:nvSpPr>
        <p:spPr>
          <a:xfrm>
            <a:off x="8426258" y="4165497"/>
            <a:ext cx="2511727" cy="1065481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105.106.107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B</a:t>
            </a:r>
            <a:r>
              <a:rPr lang="zh-TW" altLang="en-US" sz="1799" dirty="0">
                <a:solidFill>
                  <a:srgbClr val="FF0000"/>
                </a:solidFill>
              </a:rPr>
              <a:t>樓梯→圖書館前拱門→田徑場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38" name="矩形: 圓角 37">
            <a:extLst>
              <a:ext uri="{FF2B5EF4-FFF2-40B4-BE49-F238E27FC236}">
                <a16:creationId xmlns:a16="http://schemas.microsoft.com/office/drawing/2014/main" id="{0D546E80-9209-4DD0-9738-4161AB9744B4}"/>
              </a:ext>
            </a:extLst>
          </p:cNvPr>
          <p:cNvSpPr/>
          <p:nvPr/>
        </p:nvSpPr>
        <p:spPr>
          <a:xfrm>
            <a:off x="338222" y="5816892"/>
            <a:ext cx="1712586" cy="7464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99" dirty="0"/>
              <a:t>疏散集合地</a:t>
            </a:r>
            <a:r>
              <a:rPr lang="en-US" altLang="zh-TW" sz="1799" dirty="0"/>
              <a:t>:</a:t>
            </a:r>
          </a:p>
          <a:p>
            <a:pPr algn="ctr"/>
            <a:r>
              <a:rPr lang="zh-TW" altLang="en-US" sz="1799" dirty="0"/>
              <a:t>田徑場</a:t>
            </a:r>
          </a:p>
        </p:txBody>
      </p:sp>
      <p:pic>
        <p:nvPicPr>
          <p:cNvPr id="51" name="圖片 50" descr="一張含有 文字 的圖片&#10;&#10;自動產生的描述">
            <a:extLst>
              <a:ext uri="{FF2B5EF4-FFF2-40B4-BE49-F238E27FC236}">
                <a16:creationId xmlns:a16="http://schemas.microsoft.com/office/drawing/2014/main" id="{7262CDED-5D17-45FE-A13D-9B10DC70833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10"/>
          <a:stretch/>
        </p:blipFill>
        <p:spPr>
          <a:xfrm>
            <a:off x="101524" y="274153"/>
            <a:ext cx="1965516" cy="3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6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群組 33">
            <a:extLst>
              <a:ext uri="{FF2B5EF4-FFF2-40B4-BE49-F238E27FC236}">
                <a16:creationId xmlns:a16="http://schemas.microsoft.com/office/drawing/2014/main" id="{B8E5EAA5-1D98-475A-8842-1C5DDE48D5B7}"/>
              </a:ext>
            </a:extLst>
          </p:cNvPr>
          <p:cNvGrpSpPr/>
          <p:nvPr/>
        </p:nvGrpSpPr>
        <p:grpSpPr>
          <a:xfrm>
            <a:off x="265861" y="1635165"/>
            <a:ext cx="11650951" cy="748738"/>
            <a:chOff x="4239242" y="1601141"/>
            <a:chExt cx="6951427" cy="748933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135467BB-546D-409A-804A-3EBF8CF1291A}"/>
                </a:ext>
              </a:extLst>
            </p:cNvPr>
            <p:cNvSpPr/>
            <p:nvPr/>
          </p:nvSpPr>
          <p:spPr>
            <a:xfrm>
              <a:off x="4239242" y="1602298"/>
              <a:ext cx="686501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/>
                <a:t>器材室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C4CF992E-28AB-4749-94E1-B88C8E443349}"/>
                </a:ext>
              </a:extLst>
            </p:cNvPr>
            <p:cNvSpPr/>
            <p:nvPr/>
          </p:nvSpPr>
          <p:spPr>
            <a:xfrm>
              <a:off x="4935751" y="1602298"/>
              <a:ext cx="408942" cy="746620"/>
            </a:xfrm>
            <a:prstGeom prst="rect">
              <a:avLst/>
            </a:prstGeom>
            <a:solidFill>
              <a:srgbClr val="FFCCFF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C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C6DCBE1-FDCF-4D01-A522-14C6D0111D97}"/>
                </a:ext>
              </a:extLst>
            </p:cNvPr>
            <p:cNvSpPr/>
            <p:nvPr/>
          </p:nvSpPr>
          <p:spPr>
            <a:xfrm>
              <a:off x="5359740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男廁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F33C33A-CEB8-42AB-833B-07D12A9BF787}"/>
                </a:ext>
              </a:extLst>
            </p:cNvPr>
            <p:cNvSpPr/>
            <p:nvPr/>
          </p:nvSpPr>
          <p:spPr>
            <a:xfrm>
              <a:off x="5742275" y="1602298"/>
              <a:ext cx="41106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B985116-247E-48B2-8F24-3394C8014FEC}"/>
                </a:ext>
              </a:extLst>
            </p:cNvPr>
            <p:cNvSpPr/>
            <p:nvPr/>
          </p:nvSpPr>
          <p:spPr>
            <a:xfrm>
              <a:off x="6151356" y="1601141"/>
              <a:ext cx="59487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/>
                <a:t>國文科</a:t>
              </a:r>
              <a:endParaRPr lang="en-US" altLang="zh-TW" sz="1600" b="1" dirty="0"/>
            </a:p>
            <a:p>
              <a:pPr algn="ctr"/>
              <a:r>
                <a:rPr lang="zh-TW" altLang="en-US" sz="1600" b="1" dirty="0"/>
                <a:t>辦公室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EA94A6A0-843A-4826-8B6E-49540447927D}"/>
                </a:ext>
              </a:extLst>
            </p:cNvPr>
            <p:cNvSpPr/>
            <p:nvPr/>
          </p:nvSpPr>
          <p:spPr>
            <a:xfrm>
              <a:off x="6744255" y="1603454"/>
              <a:ext cx="393065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103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9BC458F-04EA-4788-B16F-2659264D6426}"/>
                </a:ext>
              </a:extLst>
            </p:cNvPr>
            <p:cNvSpPr/>
            <p:nvPr/>
          </p:nvSpPr>
          <p:spPr>
            <a:xfrm>
              <a:off x="7132396" y="1601141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102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96D55FA-F598-44D2-83D9-5A148C1728A6}"/>
                </a:ext>
              </a:extLst>
            </p:cNvPr>
            <p:cNvSpPr/>
            <p:nvPr/>
          </p:nvSpPr>
          <p:spPr>
            <a:xfrm>
              <a:off x="7502162" y="1603454"/>
              <a:ext cx="356674" cy="737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101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6189A77C-6434-4735-AA68-52E1469E21FB}"/>
                </a:ext>
              </a:extLst>
            </p:cNvPr>
            <p:cNvSpPr/>
            <p:nvPr/>
          </p:nvSpPr>
          <p:spPr>
            <a:xfrm>
              <a:off x="10083459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209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779B12D-D9EE-4BEE-B994-350B30BDEB0A}"/>
                </a:ext>
              </a:extLst>
            </p:cNvPr>
            <p:cNvSpPr/>
            <p:nvPr/>
          </p:nvSpPr>
          <p:spPr>
            <a:xfrm>
              <a:off x="9714796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210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9EB1C23-5C1C-4BEA-B872-A95C47EEBC70}"/>
                </a:ext>
              </a:extLst>
            </p:cNvPr>
            <p:cNvSpPr/>
            <p:nvPr/>
          </p:nvSpPr>
          <p:spPr>
            <a:xfrm>
              <a:off x="9356895" y="1602298"/>
              <a:ext cx="35781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211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9985E0A-5C0A-4CAC-8FBB-656A4BE74D87}"/>
                </a:ext>
              </a:extLst>
            </p:cNvPr>
            <p:cNvSpPr/>
            <p:nvPr/>
          </p:nvSpPr>
          <p:spPr>
            <a:xfrm>
              <a:off x="8985377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212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22B6410-68D7-413B-A9AD-D82A35233EDD}"/>
                </a:ext>
              </a:extLst>
            </p:cNvPr>
            <p:cNvSpPr/>
            <p:nvPr/>
          </p:nvSpPr>
          <p:spPr>
            <a:xfrm>
              <a:off x="8621834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213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3B07870B-1110-4610-993E-F6DD43979577}"/>
                </a:ext>
              </a:extLst>
            </p:cNvPr>
            <p:cNvSpPr/>
            <p:nvPr/>
          </p:nvSpPr>
          <p:spPr>
            <a:xfrm>
              <a:off x="8242234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214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106013F-7611-467E-86E5-1FC48211264E}"/>
                </a:ext>
              </a:extLst>
            </p:cNvPr>
            <p:cNvSpPr/>
            <p:nvPr/>
          </p:nvSpPr>
          <p:spPr>
            <a:xfrm>
              <a:off x="7862080" y="1602298"/>
              <a:ext cx="371202" cy="73938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215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27B1BCC-3AAD-4CC9-8122-451C905BA61B}"/>
                </a:ext>
              </a:extLst>
            </p:cNvPr>
            <p:cNvSpPr/>
            <p:nvPr/>
          </p:nvSpPr>
          <p:spPr>
            <a:xfrm>
              <a:off x="10779609" y="1602298"/>
              <a:ext cx="411060" cy="74662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B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3C6BD549-3DB4-4895-86F4-4C5BCF4C32EA}"/>
                </a:ext>
              </a:extLst>
            </p:cNvPr>
            <p:cNvSpPr/>
            <p:nvPr/>
          </p:nvSpPr>
          <p:spPr>
            <a:xfrm>
              <a:off x="10444107" y="1602298"/>
              <a:ext cx="33225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</p:grpSp>
      <p:sp>
        <p:nvSpPr>
          <p:cNvPr id="36" name="矩形 35">
            <a:extLst>
              <a:ext uri="{FF2B5EF4-FFF2-40B4-BE49-F238E27FC236}">
                <a16:creationId xmlns:a16="http://schemas.microsoft.com/office/drawing/2014/main" id="{5995948D-A3F9-4A74-A561-7B1236CDF523}"/>
              </a:ext>
            </a:extLst>
          </p:cNvPr>
          <p:cNvSpPr/>
          <p:nvPr/>
        </p:nvSpPr>
        <p:spPr>
          <a:xfrm>
            <a:off x="6975348" y="2406235"/>
            <a:ext cx="686322" cy="28154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799" b="1" dirty="0"/>
              <a:t>至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德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樓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CA23885-C4FA-48E0-A0BB-50E283E2B9BD}"/>
              </a:ext>
            </a:extLst>
          </p:cNvPr>
          <p:cNvSpPr/>
          <p:nvPr/>
        </p:nvSpPr>
        <p:spPr>
          <a:xfrm>
            <a:off x="6421827" y="2430791"/>
            <a:ext cx="516671" cy="106548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2</a:t>
            </a:r>
            <a:r>
              <a:rPr lang="zh-TW" altLang="en-US" sz="1600" dirty="0"/>
              <a:t>樓梯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6C9F5E2-FF5F-4ECC-B43D-8CCE39CC9544}"/>
              </a:ext>
            </a:extLst>
          </p:cNvPr>
          <p:cNvSpPr/>
          <p:nvPr/>
        </p:nvSpPr>
        <p:spPr>
          <a:xfrm>
            <a:off x="7698518" y="2430791"/>
            <a:ext cx="456574" cy="1065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A1</a:t>
            </a:r>
            <a:r>
              <a:rPr lang="zh-TW" altLang="en-US" sz="1600" dirty="0"/>
              <a:t>樓梯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2EB646AE-393F-4F2B-AEE4-4E2F9069B870}"/>
              </a:ext>
            </a:extLst>
          </p:cNvPr>
          <p:cNvSpPr/>
          <p:nvPr/>
        </p:nvSpPr>
        <p:spPr>
          <a:xfrm>
            <a:off x="2535747" y="2456355"/>
            <a:ext cx="603298" cy="74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104</a:t>
            </a:r>
            <a:endParaRPr lang="zh-TW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43" name="矩形: 圓角 42">
            <a:extLst>
              <a:ext uri="{FF2B5EF4-FFF2-40B4-BE49-F238E27FC236}">
                <a16:creationId xmlns:a16="http://schemas.microsoft.com/office/drawing/2014/main" id="{F29B359F-2C71-4A9F-986B-5606DFE7E301}"/>
              </a:ext>
            </a:extLst>
          </p:cNvPr>
          <p:cNvSpPr/>
          <p:nvPr/>
        </p:nvSpPr>
        <p:spPr>
          <a:xfrm>
            <a:off x="8864827" y="1630825"/>
            <a:ext cx="3085186" cy="770426"/>
          </a:xfrm>
          <a:prstGeom prst="roundRect">
            <a:avLst/>
          </a:prstGeom>
          <a:noFill/>
          <a:ln w="762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E1904A93-37E2-4550-9441-BADC7EBE56CF}"/>
              </a:ext>
            </a:extLst>
          </p:cNvPr>
          <p:cNvSpPr/>
          <p:nvPr/>
        </p:nvSpPr>
        <p:spPr>
          <a:xfrm>
            <a:off x="7647670" y="1623016"/>
            <a:ext cx="1160065" cy="768116"/>
          </a:xfrm>
          <a:prstGeom prst="roundRect">
            <a:avLst/>
          </a:prstGeom>
          <a:noFill/>
          <a:ln w="762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5" name="矩形: 圓角 44">
            <a:extLst>
              <a:ext uri="{FF2B5EF4-FFF2-40B4-BE49-F238E27FC236}">
                <a16:creationId xmlns:a16="http://schemas.microsoft.com/office/drawing/2014/main" id="{64EB6B74-9E65-487E-93FF-403F8ED02E9D}"/>
              </a:ext>
            </a:extLst>
          </p:cNvPr>
          <p:cNvSpPr/>
          <p:nvPr/>
        </p:nvSpPr>
        <p:spPr>
          <a:xfrm>
            <a:off x="6350174" y="1637478"/>
            <a:ext cx="1229696" cy="753657"/>
          </a:xfrm>
          <a:prstGeom prst="round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58014160-21BE-4DF9-994E-7DE57E8E4660}"/>
              </a:ext>
            </a:extLst>
          </p:cNvPr>
          <p:cNvSpPr/>
          <p:nvPr/>
        </p:nvSpPr>
        <p:spPr>
          <a:xfrm>
            <a:off x="1428722" y="1632853"/>
            <a:ext cx="4882976" cy="76319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52" name="矩形: 圓角 51">
            <a:extLst>
              <a:ext uri="{FF2B5EF4-FFF2-40B4-BE49-F238E27FC236}">
                <a16:creationId xmlns:a16="http://schemas.microsoft.com/office/drawing/2014/main" id="{2636D950-F07B-462C-A700-C32F4B6AE97B}"/>
              </a:ext>
            </a:extLst>
          </p:cNvPr>
          <p:cNvSpPr/>
          <p:nvPr/>
        </p:nvSpPr>
        <p:spPr>
          <a:xfrm>
            <a:off x="2542454" y="2430789"/>
            <a:ext cx="613926" cy="771992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134F53-BA70-48D2-9F97-95F8BCA9E88A}"/>
              </a:ext>
            </a:extLst>
          </p:cNvPr>
          <p:cNvSpPr/>
          <p:nvPr/>
        </p:nvSpPr>
        <p:spPr>
          <a:xfrm>
            <a:off x="1798235" y="294684"/>
            <a:ext cx="9139749" cy="769241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zh-TW" altLang="en-US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教學大樓教室防災疏散路線圖 </a:t>
            </a:r>
            <a:r>
              <a:rPr lang="en-US" altLang="zh-TW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3F</a:t>
            </a:r>
            <a:endParaRPr lang="zh-TW" altLang="en-US" sz="4399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7762A011-A456-4036-AAD7-80D8DA93784B}"/>
              </a:ext>
            </a:extLst>
          </p:cNvPr>
          <p:cNvGrpSpPr/>
          <p:nvPr/>
        </p:nvGrpSpPr>
        <p:grpSpPr>
          <a:xfrm>
            <a:off x="1170654" y="2342006"/>
            <a:ext cx="1188596" cy="2815445"/>
            <a:chOff x="1306556" y="2477102"/>
            <a:chExt cx="1188906" cy="2891852"/>
          </a:xfrm>
        </p:grpSpPr>
        <p:sp>
          <p:nvSpPr>
            <p:cNvPr id="2" name="箭號: 向下 1">
              <a:extLst>
                <a:ext uri="{FF2B5EF4-FFF2-40B4-BE49-F238E27FC236}">
                  <a16:creationId xmlns:a16="http://schemas.microsoft.com/office/drawing/2014/main" id="{ECF7D13E-7E4E-438C-9BD3-FBF625264A7B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E1CCC30B-6C4C-45F3-B0C1-1BE6AA58952F}"/>
                </a:ext>
              </a:extLst>
            </p:cNvPr>
            <p:cNvSpPr txBox="1"/>
            <p:nvPr/>
          </p:nvSpPr>
          <p:spPr>
            <a:xfrm>
              <a:off x="1711065" y="2477102"/>
              <a:ext cx="318782" cy="2085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TW" sz="1799" dirty="0"/>
            </a:p>
            <a:p>
              <a:r>
                <a:rPr lang="zh-TW" altLang="en-US" sz="1799" b="1" dirty="0"/>
                <a:t>往眼鏡區天橋</a:t>
              </a: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F937EC91-3072-4EA3-B371-70152D441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660" y="1635165"/>
            <a:ext cx="685246" cy="76319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C990A5F-04AA-4BF7-8A10-9C8A54047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211" y="1635165"/>
            <a:ext cx="619400" cy="739195"/>
          </a:xfrm>
          <a:prstGeom prst="rect">
            <a:avLst/>
          </a:prstGeom>
        </p:spPr>
      </p:pic>
      <p:pic>
        <p:nvPicPr>
          <p:cNvPr id="49" name="圖片 48">
            <a:extLst>
              <a:ext uri="{FF2B5EF4-FFF2-40B4-BE49-F238E27FC236}">
                <a16:creationId xmlns:a16="http://schemas.microsoft.com/office/drawing/2014/main" id="{E14DCC83-C816-42E2-AC44-B9E063FB1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6475" y="1635165"/>
            <a:ext cx="556884" cy="736883"/>
          </a:xfrm>
          <a:prstGeom prst="rect">
            <a:avLst/>
          </a:prstGeom>
        </p:spPr>
      </p:pic>
      <p:grpSp>
        <p:nvGrpSpPr>
          <p:cNvPr id="53" name="群組 52">
            <a:extLst>
              <a:ext uri="{FF2B5EF4-FFF2-40B4-BE49-F238E27FC236}">
                <a16:creationId xmlns:a16="http://schemas.microsoft.com/office/drawing/2014/main" id="{F7DECC3C-B30F-4025-AACF-65EAC9FA2AC0}"/>
              </a:ext>
            </a:extLst>
          </p:cNvPr>
          <p:cNvGrpSpPr/>
          <p:nvPr/>
        </p:nvGrpSpPr>
        <p:grpSpPr>
          <a:xfrm>
            <a:off x="10978034" y="2372048"/>
            <a:ext cx="1188596" cy="2889031"/>
            <a:chOff x="1306556" y="2537928"/>
            <a:chExt cx="1188906" cy="2831026"/>
          </a:xfrm>
        </p:grpSpPr>
        <p:sp>
          <p:nvSpPr>
            <p:cNvPr id="54" name="箭號: 向下 53">
              <a:extLst>
                <a:ext uri="{FF2B5EF4-FFF2-40B4-BE49-F238E27FC236}">
                  <a16:creationId xmlns:a16="http://schemas.microsoft.com/office/drawing/2014/main" id="{01F5AED0-759E-4CCD-9E59-EE34BFCB9FC8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58B26130-0DFA-43D4-92F4-3B10C186ADE5}"/>
                </a:ext>
              </a:extLst>
            </p:cNvPr>
            <p:cNvSpPr txBox="1"/>
            <p:nvPr/>
          </p:nvSpPr>
          <p:spPr>
            <a:xfrm>
              <a:off x="1729302" y="2946333"/>
              <a:ext cx="318782" cy="1718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圖書館拱門</a:t>
              </a:r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8DAC86F9-F64B-4513-A360-88E5394B8A7F}"/>
              </a:ext>
            </a:extLst>
          </p:cNvPr>
          <p:cNvGrpSpPr/>
          <p:nvPr/>
        </p:nvGrpSpPr>
        <p:grpSpPr>
          <a:xfrm>
            <a:off x="7445455" y="2404438"/>
            <a:ext cx="980803" cy="3877918"/>
            <a:chOff x="1306556" y="2537928"/>
            <a:chExt cx="1188906" cy="2831026"/>
          </a:xfrm>
        </p:grpSpPr>
        <p:sp>
          <p:nvSpPr>
            <p:cNvPr id="58" name="箭號: 向下 57">
              <a:extLst>
                <a:ext uri="{FF2B5EF4-FFF2-40B4-BE49-F238E27FC236}">
                  <a16:creationId xmlns:a16="http://schemas.microsoft.com/office/drawing/2014/main" id="{7C77CF25-EDA5-43A5-887D-7F210170B87D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C9656466-356A-41F5-82EB-BB96B238AD0D}"/>
                </a:ext>
              </a:extLst>
            </p:cNvPr>
            <p:cNvSpPr txBox="1"/>
            <p:nvPr/>
          </p:nvSpPr>
          <p:spPr>
            <a:xfrm>
              <a:off x="1656453" y="3740987"/>
              <a:ext cx="510310" cy="673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grpSp>
        <p:nvGrpSpPr>
          <p:cNvPr id="61" name="群組 60">
            <a:extLst>
              <a:ext uri="{FF2B5EF4-FFF2-40B4-BE49-F238E27FC236}">
                <a16:creationId xmlns:a16="http://schemas.microsoft.com/office/drawing/2014/main" id="{FE8F0BE8-5312-46FE-8412-7D021DA7E2F2}"/>
              </a:ext>
            </a:extLst>
          </p:cNvPr>
          <p:cNvGrpSpPr/>
          <p:nvPr/>
        </p:nvGrpSpPr>
        <p:grpSpPr>
          <a:xfrm>
            <a:off x="6181722" y="2430791"/>
            <a:ext cx="980803" cy="3830489"/>
            <a:chOff x="1306556" y="2537928"/>
            <a:chExt cx="1188906" cy="2831026"/>
          </a:xfrm>
        </p:grpSpPr>
        <p:sp>
          <p:nvSpPr>
            <p:cNvPr id="62" name="箭號: 向下 61">
              <a:extLst>
                <a:ext uri="{FF2B5EF4-FFF2-40B4-BE49-F238E27FC236}">
                  <a16:creationId xmlns:a16="http://schemas.microsoft.com/office/drawing/2014/main" id="{EE40FDC5-FD7D-40A7-A8D4-92BAF7DB8585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57C4B81D-39B8-4E07-81A5-66225FF8352B}"/>
                </a:ext>
              </a:extLst>
            </p:cNvPr>
            <p:cNvSpPr txBox="1"/>
            <p:nvPr/>
          </p:nvSpPr>
          <p:spPr>
            <a:xfrm>
              <a:off x="1683804" y="3736408"/>
              <a:ext cx="510310" cy="682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D38CB16-5400-417D-9CC0-C70AA60B4E61}"/>
              </a:ext>
            </a:extLst>
          </p:cNvPr>
          <p:cNvSpPr/>
          <p:nvPr/>
        </p:nvSpPr>
        <p:spPr>
          <a:xfrm>
            <a:off x="2578678" y="5157451"/>
            <a:ext cx="3458719" cy="15497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101.102.103.104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C</a:t>
            </a:r>
            <a:r>
              <a:rPr lang="zh-TW" altLang="en-US" sz="1799" dirty="0">
                <a:solidFill>
                  <a:srgbClr val="FF0000"/>
                </a:solidFill>
              </a:rPr>
              <a:t>樓梯→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眼鏡天橋→交安教室旁拱門→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大同道→司令台右側→田徑場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4FF47542-143D-4550-BC19-ABD923167EC9}"/>
              </a:ext>
            </a:extLst>
          </p:cNvPr>
          <p:cNvSpPr/>
          <p:nvPr/>
        </p:nvSpPr>
        <p:spPr>
          <a:xfrm>
            <a:off x="2629006" y="3823011"/>
            <a:ext cx="3410532" cy="1159151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 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214.215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       </a:t>
            </a:r>
            <a:r>
              <a:rPr lang="en-US" altLang="zh-TW" sz="1799" dirty="0">
                <a:solidFill>
                  <a:srgbClr val="FF0000"/>
                </a:solidFill>
              </a:rPr>
              <a:t>A2</a:t>
            </a:r>
            <a:r>
              <a:rPr lang="zh-TW" altLang="en-US" sz="1799" dirty="0">
                <a:solidFill>
                  <a:srgbClr val="FF0000"/>
                </a:solidFill>
              </a:rPr>
              <a:t>樓梯→穿堂→田徑場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6" name="矩形: 圓角 65">
            <a:extLst>
              <a:ext uri="{FF2B5EF4-FFF2-40B4-BE49-F238E27FC236}">
                <a16:creationId xmlns:a16="http://schemas.microsoft.com/office/drawing/2014/main" id="{B22E3D81-2358-41EF-94C7-79FE1CEEBB10}"/>
              </a:ext>
            </a:extLst>
          </p:cNvPr>
          <p:cNvSpPr/>
          <p:nvPr/>
        </p:nvSpPr>
        <p:spPr>
          <a:xfrm>
            <a:off x="8494102" y="5473620"/>
            <a:ext cx="2569684" cy="1089699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212.213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A1</a:t>
            </a:r>
            <a:r>
              <a:rPr lang="zh-TW" altLang="en-US" sz="1799" dirty="0">
                <a:solidFill>
                  <a:srgbClr val="FF0000"/>
                </a:solidFill>
              </a:rPr>
              <a:t>樓梯→穿堂→田徑場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7" name="矩形: 圓角 66">
            <a:extLst>
              <a:ext uri="{FF2B5EF4-FFF2-40B4-BE49-F238E27FC236}">
                <a16:creationId xmlns:a16="http://schemas.microsoft.com/office/drawing/2014/main" id="{5A2F8B5F-231C-4731-A954-6389933B4877}"/>
              </a:ext>
            </a:extLst>
          </p:cNvPr>
          <p:cNvSpPr/>
          <p:nvPr/>
        </p:nvSpPr>
        <p:spPr>
          <a:xfrm>
            <a:off x="8426258" y="4165497"/>
            <a:ext cx="2511727" cy="1065481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209.210.211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B</a:t>
            </a:r>
            <a:r>
              <a:rPr lang="zh-TW" altLang="en-US" sz="1799" dirty="0">
                <a:solidFill>
                  <a:srgbClr val="FF0000"/>
                </a:solidFill>
              </a:rPr>
              <a:t>樓梯→圖書館前拱門→田徑場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38" name="矩形: 圓角 37">
            <a:extLst>
              <a:ext uri="{FF2B5EF4-FFF2-40B4-BE49-F238E27FC236}">
                <a16:creationId xmlns:a16="http://schemas.microsoft.com/office/drawing/2014/main" id="{0D546E80-9209-4DD0-9738-4161AB9744B4}"/>
              </a:ext>
            </a:extLst>
          </p:cNvPr>
          <p:cNvSpPr/>
          <p:nvPr/>
        </p:nvSpPr>
        <p:spPr>
          <a:xfrm>
            <a:off x="338222" y="5816892"/>
            <a:ext cx="1712586" cy="7464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99" dirty="0"/>
              <a:t>疏散集合地</a:t>
            </a:r>
            <a:r>
              <a:rPr lang="en-US" altLang="zh-TW" sz="1799" dirty="0"/>
              <a:t>:</a:t>
            </a:r>
          </a:p>
          <a:p>
            <a:pPr algn="ctr"/>
            <a:r>
              <a:rPr lang="zh-TW" altLang="en-US" sz="1799" dirty="0"/>
              <a:t>田徑場</a:t>
            </a:r>
          </a:p>
        </p:txBody>
      </p:sp>
      <p:pic>
        <p:nvPicPr>
          <p:cNvPr id="51" name="圖片 50" descr="一張含有 文字 的圖片&#10;&#10;自動產生的描述">
            <a:extLst>
              <a:ext uri="{FF2B5EF4-FFF2-40B4-BE49-F238E27FC236}">
                <a16:creationId xmlns:a16="http://schemas.microsoft.com/office/drawing/2014/main" id="{A3A52D80-B9F8-42DE-945D-83580140381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10"/>
          <a:stretch/>
        </p:blipFill>
        <p:spPr>
          <a:xfrm>
            <a:off x="101524" y="274153"/>
            <a:ext cx="1965516" cy="3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14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群組 33">
            <a:extLst>
              <a:ext uri="{FF2B5EF4-FFF2-40B4-BE49-F238E27FC236}">
                <a16:creationId xmlns:a16="http://schemas.microsoft.com/office/drawing/2014/main" id="{B8E5EAA5-1D98-475A-8842-1C5DDE48D5B7}"/>
              </a:ext>
            </a:extLst>
          </p:cNvPr>
          <p:cNvGrpSpPr/>
          <p:nvPr/>
        </p:nvGrpSpPr>
        <p:grpSpPr>
          <a:xfrm>
            <a:off x="265861" y="1635165"/>
            <a:ext cx="11650951" cy="748738"/>
            <a:chOff x="4239242" y="1601141"/>
            <a:chExt cx="6951427" cy="748933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135467BB-546D-409A-804A-3EBF8CF1291A}"/>
                </a:ext>
              </a:extLst>
            </p:cNvPr>
            <p:cNvSpPr/>
            <p:nvPr/>
          </p:nvSpPr>
          <p:spPr>
            <a:xfrm>
              <a:off x="4239242" y="1602298"/>
              <a:ext cx="686501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/>
                <a:t>高中生物</a:t>
              </a:r>
              <a:r>
                <a:rPr lang="en-US" altLang="zh-TW" sz="1600" b="1" dirty="0"/>
                <a:t>(</a:t>
              </a:r>
              <a:r>
                <a:rPr lang="zh-TW" altLang="en-US" sz="1600" b="1" dirty="0"/>
                <a:t>一</a:t>
              </a:r>
              <a:r>
                <a:rPr lang="en-US" altLang="zh-TW" sz="1600" b="1" dirty="0"/>
                <a:t>)</a:t>
              </a:r>
              <a:endParaRPr lang="zh-TW" altLang="en-US" sz="1600" b="1" dirty="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C4CF992E-28AB-4749-94E1-B88C8E443349}"/>
                </a:ext>
              </a:extLst>
            </p:cNvPr>
            <p:cNvSpPr/>
            <p:nvPr/>
          </p:nvSpPr>
          <p:spPr>
            <a:xfrm>
              <a:off x="4935751" y="1602298"/>
              <a:ext cx="408942" cy="746620"/>
            </a:xfrm>
            <a:prstGeom prst="rect">
              <a:avLst/>
            </a:prstGeom>
            <a:solidFill>
              <a:srgbClr val="FFCCFF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C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C6DCBE1-FDCF-4D01-A522-14C6D0111D97}"/>
                </a:ext>
              </a:extLst>
            </p:cNvPr>
            <p:cNvSpPr/>
            <p:nvPr/>
          </p:nvSpPr>
          <p:spPr>
            <a:xfrm>
              <a:off x="5359740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男廁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F33C33A-CEB8-42AB-833B-07D12A9BF787}"/>
                </a:ext>
              </a:extLst>
            </p:cNvPr>
            <p:cNvSpPr/>
            <p:nvPr/>
          </p:nvSpPr>
          <p:spPr>
            <a:xfrm>
              <a:off x="5742275" y="1602298"/>
              <a:ext cx="41106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B985116-247E-48B2-8F24-3394C8014FEC}"/>
                </a:ext>
              </a:extLst>
            </p:cNvPr>
            <p:cNvSpPr/>
            <p:nvPr/>
          </p:nvSpPr>
          <p:spPr>
            <a:xfrm>
              <a:off x="6151356" y="1601141"/>
              <a:ext cx="59487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/>
                <a:t>數學科</a:t>
              </a:r>
              <a:endParaRPr lang="en-US" altLang="zh-TW" sz="1600" b="1" dirty="0"/>
            </a:p>
            <a:p>
              <a:pPr algn="ctr"/>
              <a:r>
                <a:rPr lang="zh-TW" altLang="en-US" sz="1600" b="1" dirty="0"/>
                <a:t>辦公室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EA94A6A0-843A-4826-8B6E-49540447927D}"/>
                </a:ext>
              </a:extLst>
            </p:cNvPr>
            <p:cNvSpPr/>
            <p:nvPr/>
          </p:nvSpPr>
          <p:spPr>
            <a:xfrm>
              <a:off x="6744255" y="1603454"/>
              <a:ext cx="393065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207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9BC458F-04EA-4788-B16F-2659264D6426}"/>
                </a:ext>
              </a:extLst>
            </p:cNvPr>
            <p:cNvSpPr/>
            <p:nvPr/>
          </p:nvSpPr>
          <p:spPr>
            <a:xfrm>
              <a:off x="7132396" y="1601141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206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96D55FA-F598-44D2-83D9-5A148C1728A6}"/>
                </a:ext>
              </a:extLst>
            </p:cNvPr>
            <p:cNvSpPr/>
            <p:nvPr/>
          </p:nvSpPr>
          <p:spPr>
            <a:xfrm>
              <a:off x="7502162" y="1603454"/>
              <a:ext cx="356674" cy="737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205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6189A77C-6434-4735-AA68-52E1469E21FB}"/>
                </a:ext>
              </a:extLst>
            </p:cNvPr>
            <p:cNvSpPr/>
            <p:nvPr/>
          </p:nvSpPr>
          <p:spPr>
            <a:xfrm>
              <a:off x="10083459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301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779B12D-D9EE-4BEE-B994-350B30BDEB0A}"/>
                </a:ext>
              </a:extLst>
            </p:cNvPr>
            <p:cNvSpPr/>
            <p:nvPr/>
          </p:nvSpPr>
          <p:spPr>
            <a:xfrm>
              <a:off x="9714796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302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9EB1C23-5C1C-4BEA-B872-A95C47EEBC70}"/>
                </a:ext>
              </a:extLst>
            </p:cNvPr>
            <p:cNvSpPr/>
            <p:nvPr/>
          </p:nvSpPr>
          <p:spPr>
            <a:xfrm>
              <a:off x="9356895" y="1602298"/>
              <a:ext cx="35781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303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9985E0A-5C0A-4CAC-8FBB-656A4BE74D87}"/>
                </a:ext>
              </a:extLst>
            </p:cNvPr>
            <p:cNvSpPr/>
            <p:nvPr/>
          </p:nvSpPr>
          <p:spPr>
            <a:xfrm>
              <a:off x="8985377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201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22B6410-68D7-413B-A9AD-D82A35233EDD}"/>
                </a:ext>
              </a:extLst>
            </p:cNvPr>
            <p:cNvSpPr/>
            <p:nvPr/>
          </p:nvSpPr>
          <p:spPr>
            <a:xfrm>
              <a:off x="8621834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202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3B07870B-1110-4610-993E-F6DD43979577}"/>
                </a:ext>
              </a:extLst>
            </p:cNvPr>
            <p:cNvSpPr/>
            <p:nvPr/>
          </p:nvSpPr>
          <p:spPr>
            <a:xfrm>
              <a:off x="8242234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203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106013F-7611-467E-86E5-1FC48211264E}"/>
                </a:ext>
              </a:extLst>
            </p:cNvPr>
            <p:cNvSpPr/>
            <p:nvPr/>
          </p:nvSpPr>
          <p:spPr>
            <a:xfrm>
              <a:off x="7862080" y="1602298"/>
              <a:ext cx="371202" cy="73938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204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27B1BCC-3AAD-4CC9-8122-451C905BA61B}"/>
                </a:ext>
              </a:extLst>
            </p:cNvPr>
            <p:cNvSpPr/>
            <p:nvPr/>
          </p:nvSpPr>
          <p:spPr>
            <a:xfrm>
              <a:off x="10779609" y="1602298"/>
              <a:ext cx="411060" cy="74662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B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3C6BD549-3DB4-4895-86F4-4C5BCF4C32EA}"/>
                </a:ext>
              </a:extLst>
            </p:cNvPr>
            <p:cNvSpPr/>
            <p:nvPr/>
          </p:nvSpPr>
          <p:spPr>
            <a:xfrm>
              <a:off x="10444107" y="1602298"/>
              <a:ext cx="33225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</p:grpSp>
      <p:sp>
        <p:nvSpPr>
          <p:cNvPr id="36" name="矩形 35">
            <a:extLst>
              <a:ext uri="{FF2B5EF4-FFF2-40B4-BE49-F238E27FC236}">
                <a16:creationId xmlns:a16="http://schemas.microsoft.com/office/drawing/2014/main" id="{5995948D-A3F9-4A74-A561-7B1236CDF523}"/>
              </a:ext>
            </a:extLst>
          </p:cNvPr>
          <p:cNvSpPr/>
          <p:nvPr/>
        </p:nvSpPr>
        <p:spPr>
          <a:xfrm>
            <a:off x="6975348" y="2406235"/>
            <a:ext cx="686322" cy="28154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799" b="1" dirty="0"/>
              <a:t>至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德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樓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CA23885-C4FA-48E0-A0BB-50E283E2B9BD}"/>
              </a:ext>
            </a:extLst>
          </p:cNvPr>
          <p:cNvSpPr/>
          <p:nvPr/>
        </p:nvSpPr>
        <p:spPr>
          <a:xfrm>
            <a:off x="6421827" y="2430791"/>
            <a:ext cx="516671" cy="106548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2</a:t>
            </a:r>
            <a:r>
              <a:rPr lang="zh-TW" altLang="en-US" sz="1600" dirty="0"/>
              <a:t>樓梯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6C9F5E2-FF5F-4ECC-B43D-8CCE39CC9544}"/>
              </a:ext>
            </a:extLst>
          </p:cNvPr>
          <p:cNvSpPr/>
          <p:nvPr/>
        </p:nvSpPr>
        <p:spPr>
          <a:xfrm>
            <a:off x="7698518" y="2430791"/>
            <a:ext cx="456574" cy="1065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A1</a:t>
            </a:r>
            <a:r>
              <a:rPr lang="zh-TW" altLang="en-US" sz="1600" dirty="0"/>
              <a:t>樓梯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2EB646AE-393F-4F2B-AEE4-4E2F9069B870}"/>
              </a:ext>
            </a:extLst>
          </p:cNvPr>
          <p:cNvSpPr/>
          <p:nvPr/>
        </p:nvSpPr>
        <p:spPr>
          <a:xfrm>
            <a:off x="2535747" y="2456355"/>
            <a:ext cx="603298" cy="74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208</a:t>
            </a:r>
            <a:endParaRPr lang="zh-TW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43" name="矩形: 圓角 42">
            <a:extLst>
              <a:ext uri="{FF2B5EF4-FFF2-40B4-BE49-F238E27FC236}">
                <a16:creationId xmlns:a16="http://schemas.microsoft.com/office/drawing/2014/main" id="{F29B359F-2C71-4A9F-986B-5606DFE7E301}"/>
              </a:ext>
            </a:extLst>
          </p:cNvPr>
          <p:cNvSpPr/>
          <p:nvPr/>
        </p:nvSpPr>
        <p:spPr>
          <a:xfrm>
            <a:off x="8864827" y="1630825"/>
            <a:ext cx="3085186" cy="770426"/>
          </a:xfrm>
          <a:prstGeom prst="roundRect">
            <a:avLst/>
          </a:prstGeom>
          <a:noFill/>
          <a:ln w="762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E1904A93-37E2-4550-9441-BADC7EBE56CF}"/>
              </a:ext>
            </a:extLst>
          </p:cNvPr>
          <p:cNvSpPr/>
          <p:nvPr/>
        </p:nvSpPr>
        <p:spPr>
          <a:xfrm>
            <a:off x="7647670" y="1623016"/>
            <a:ext cx="1160065" cy="768116"/>
          </a:xfrm>
          <a:prstGeom prst="roundRect">
            <a:avLst/>
          </a:prstGeom>
          <a:noFill/>
          <a:ln w="762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5" name="矩形: 圓角 44">
            <a:extLst>
              <a:ext uri="{FF2B5EF4-FFF2-40B4-BE49-F238E27FC236}">
                <a16:creationId xmlns:a16="http://schemas.microsoft.com/office/drawing/2014/main" id="{64EB6B74-9E65-487E-93FF-403F8ED02E9D}"/>
              </a:ext>
            </a:extLst>
          </p:cNvPr>
          <p:cNvSpPr/>
          <p:nvPr/>
        </p:nvSpPr>
        <p:spPr>
          <a:xfrm>
            <a:off x="6350174" y="1637478"/>
            <a:ext cx="1229696" cy="753657"/>
          </a:xfrm>
          <a:prstGeom prst="round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58014160-21BE-4DF9-994E-7DE57E8E4660}"/>
              </a:ext>
            </a:extLst>
          </p:cNvPr>
          <p:cNvSpPr/>
          <p:nvPr/>
        </p:nvSpPr>
        <p:spPr>
          <a:xfrm>
            <a:off x="1428722" y="1632853"/>
            <a:ext cx="4882976" cy="76319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52" name="矩形: 圓角 51">
            <a:extLst>
              <a:ext uri="{FF2B5EF4-FFF2-40B4-BE49-F238E27FC236}">
                <a16:creationId xmlns:a16="http://schemas.microsoft.com/office/drawing/2014/main" id="{2636D950-F07B-462C-A700-C32F4B6AE97B}"/>
              </a:ext>
            </a:extLst>
          </p:cNvPr>
          <p:cNvSpPr/>
          <p:nvPr/>
        </p:nvSpPr>
        <p:spPr>
          <a:xfrm>
            <a:off x="2542454" y="2430789"/>
            <a:ext cx="613926" cy="771992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134F53-BA70-48D2-9F97-95F8BCA9E88A}"/>
              </a:ext>
            </a:extLst>
          </p:cNvPr>
          <p:cNvSpPr/>
          <p:nvPr/>
        </p:nvSpPr>
        <p:spPr>
          <a:xfrm>
            <a:off x="1798235" y="294684"/>
            <a:ext cx="9139749" cy="769241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zh-TW" altLang="en-US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教學大樓教室防災疏散路線圖 </a:t>
            </a:r>
            <a:r>
              <a:rPr lang="en-US" altLang="zh-TW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4F</a:t>
            </a:r>
            <a:endParaRPr lang="zh-TW" altLang="en-US" sz="4399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7762A011-A456-4036-AAD7-80D8DA93784B}"/>
              </a:ext>
            </a:extLst>
          </p:cNvPr>
          <p:cNvGrpSpPr/>
          <p:nvPr/>
        </p:nvGrpSpPr>
        <p:grpSpPr>
          <a:xfrm>
            <a:off x="1170654" y="2342006"/>
            <a:ext cx="1188596" cy="2815445"/>
            <a:chOff x="1306556" y="2477102"/>
            <a:chExt cx="1188906" cy="2891852"/>
          </a:xfrm>
        </p:grpSpPr>
        <p:sp>
          <p:nvSpPr>
            <p:cNvPr id="2" name="箭號: 向下 1">
              <a:extLst>
                <a:ext uri="{FF2B5EF4-FFF2-40B4-BE49-F238E27FC236}">
                  <a16:creationId xmlns:a16="http://schemas.microsoft.com/office/drawing/2014/main" id="{ECF7D13E-7E4E-438C-9BD3-FBF625264A7B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E1CCC30B-6C4C-45F3-B0C1-1BE6AA58952F}"/>
                </a:ext>
              </a:extLst>
            </p:cNvPr>
            <p:cNvSpPr txBox="1"/>
            <p:nvPr/>
          </p:nvSpPr>
          <p:spPr>
            <a:xfrm>
              <a:off x="1711065" y="2477102"/>
              <a:ext cx="318782" cy="2085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TW" sz="1799" dirty="0"/>
            </a:p>
            <a:p>
              <a:r>
                <a:rPr lang="zh-TW" altLang="en-US" sz="1799" b="1" dirty="0"/>
                <a:t>往眼鏡區天橋</a:t>
              </a: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F937EC91-3072-4EA3-B371-70152D441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660" y="1635165"/>
            <a:ext cx="685246" cy="76319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C990A5F-04AA-4BF7-8A10-9C8A54047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211" y="1635165"/>
            <a:ext cx="619400" cy="739195"/>
          </a:xfrm>
          <a:prstGeom prst="rect">
            <a:avLst/>
          </a:prstGeom>
        </p:spPr>
      </p:pic>
      <p:pic>
        <p:nvPicPr>
          <p:cNvPr id="49" name="圖片 48">
            <a:extLst>
              <a:ext uri="{FF2B5EF4-FFF2-40B4-BE49-F238E27FC236}">
                <a16:creationId xmlns:a16="http://schemas.microsoft.com/office/drawing/2014/main" id="{E14DCC83-C816-42E2-AC44-B9E063FB1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6475" y="1635165"/>
            <a:ext cx="556884" cy="736883"/>
          </a:xfrm>
          <a:prstGeom prst="rect">
            <a:avLst/>
          </a:prstGeom>
        </p:spPr>
      </p:pic>
      <p:grpSp>
        <p:nvGrpSpPr>
          <p:cNvPr id="53" name="群組 52">
            <a:extLst>
              <a:ext uri="{FF2B5EF4-FFF2-40B4-BE49-F238E27FC236}">
                <a16:creationId xmlns:a16="http://schemas.microsoft.com/office/drawing/2014/main" id="{F7DECC3C-B30F-4025-AACF-65EAC9FA2AC0}"/>
              </a:ext>
            </a:extLst>
          </p:cNvPr>
          <p:cNvGrpSpPr/>
          <p:nvPr/>
        </p:nvGrpSpPr>
        <p:grpSpPr>
          <a:xfrm>
            <a:off x="10978034" y="2372048"/>
            <a:ext cx="1188596" cy="2889031"/>
            <a:chOff x="1306556" y="2537928"/>
            <a:chExt cx="1188906" cy="2831026"/>
          </a:xfrm>
        </p:grpSpPr>
        <p:sp>
          <p:nvSpPr>
            <p:cNvPr id="54" name="箭號: 向下 53">
              <a:extLst>
                <a:ext uri="{FF2B5EF4-FFF2-40B4-BE49-F238E27FC236}">
                  <a16:creationId xmlns:a16="http://schemas.microsoft.com/office/drawing/2014/main" id="{01F5AED0-759E-4CCD-9E59-EE34BFCB9FC8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58B26130-0DFA-43D4-92F4-3B10C186ADE5}"/>
                </a:ext>
              </a:extLst>
            </p:cNvPr>
            <p:cNvSpPr txBox="1"/>
            <p:nvPr/>
          </p:nvSpPr>
          <p:spPr>
            <a:xfrm>
              <a:off x="1729302" y="2946333"/>
              <a:ext cx="318782" cy="1718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圖書館拱門</a:t>
              </a:r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8DAC86F9-F64B-4513-A360-88E5394B8A7F}"/>
              </a:ext>
            </a:extLst>
          </p:cNvPr>
          <p:cNvGrpSpPr/>
          <p:nvPr/>
        </p:nvGrpSpPr>
        <p:grpSpPr>
          <a:xfrm>
            <a:off x="7445455" y="2404438"/>
            <a:ext cx="980803" cy="3877918"/>
            <a:chOff x="1306556" y="2537928"/>
            <a:chExt cx="1188906" cy="2831026"/>
          </a:xfrm>
        </p:grpSpPr>
        <p:sp>
          <p:nvSpPr>
            <p:cNvPr id="58" name="箭號: 向下 57">
              <a:extLst>
                <a:ext uri="{FF2B5EF4-FFF2-40B4-BE49-F238E27FC236}">
                  <a16:creationId xmlns:a16="http://schemas.microsoft.com/office/drawing/2014/main" id="{7C77CF25-EDA5-43A5-887D-7F210170B87D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C9656466-356A-41F5-82EB-BB96B238AD0D}"/>
                </a:ext>
              </a:extLst>
            </p:cNvPr>
            <p:cNvSpPr txBox="1"/>
            <p:nvPr/>
          </p:nvSpPr>
          <p:spPr>
            <a:xfrm>
              <a:off x="1656453" y="3740987"/>
              <a:ext cx="510310" cy="673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grpSp>
        <p:nvGrpSpPr>
          <p:cNvPr id="61" name="群組 60">
            <a:extLst>
              <a:ext uri="{FF2B5EF4-FFF2-40B4-BE49-F238E27FC236}">
                <a16:creationId xmlns:a16="http://schemas.microsoft.com/office/drawing/2014/main" id="{FE8F0BE8-5312-46FE-8412-7D021DA7E2F2}"/>
              </a:ext>
            </a:extLst>
          </p:cNvPr>
          <p:cNvGrpSpPr/>
          <p:nvPr/>
        </p:nvGrpSpPr>
        <p:grpSpPr>
          <a:xfrm>
            <a:off x="6181722" y="2430791"/>
            <a:ext cx="980803" cy="3830489"/>
            <a:chOff x="1306556" y="2537928"/>
            <a:chExt cx="1188906" cy="2831026"/>
          </a:xfrm>
        </p:grpSpPr>
        <p:sp>
          <p:nvSpPr>
            <p:cNvPr id="62" name="箭號: 向下 61">
              <a:extLst>
                <a:ext uri="{FF2B5EF4-FFF2-40B4-BE49-F238E27FC236}">
                  <a16:creationId xmlns:a16="http://schemas.microsoft.com/office/drawing/2014/main" id="{EE40FDC5-FD7D-40A7-A8D4-92BAF7DB8585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57C4B81D-39B8-4E07-81A5-66225FF8352B}"/>
                </a:ext>
              </a:extLst>
            </p:cNvPr>
            <p:cNvSpPr txBox="1"/>
            <p:nvPr/>
          </p:nvSpPr>
          <p:spPr>
            <a:xfrm>
              <a:off x="1683804" y="3736408"/>
              <a:ext cx="510310" cy="682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D38CB16-5400-417D-9CC0-C70AA60B4E61}"/>
              </a:ext>
            </a:extLst>
          </p:cNvPr>
          <p:cNvSpPr/>
          <p:nvPr/>
        </p:nvSpPr>
        <p:spPr>
          <a:xfrm>
            <a:off x="2578678" y="5157451"/>
            <a:ext cx="3458719" cy="15497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205.206.207.208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C</a:t>
            </a:r>
            <a:r>
              <a:rPr lang="zh-TW" altLang="en-US" sz="1799" dirty="0">
                <a:solidFill>
                  <a:srgbClr val="FF0000"/>
                </a:solidFill>
              </a:rPr>
              <a:t>樓梯→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眼鏡天橋→交安教室旁拱門→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大同道→司令台右側→田徑場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4FF47542-143D-4550-BC19-ABD923167EC9}"/>
              </a:ext>
            </a:extLst>
          </p:cNvPr>
          <p:cNvSpPr/>
          <p:nvPr/>
        </p:nvSpPr>
        <p:spPr>
          <a:xfrm>
            <a:off x="2629006" y="3823011"/>
            <a:ext cx="3410532" cy="1159151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 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203.204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       </a:t>
            </a:r>
            <a:r>
              <a:rPr lang="en-US" altLang="zh-TW" sz="1799" dirty="0">
                <a:solidFill>
                  <a:srgbClr val="FF0000"/>
                </a:solidFill>
              </a:rPr>
              <a:t>A2</a:t>
            </a:r>
            <a:r>
              <a:rPr lang="zh-TW" altLang="en-US" sz="1799" dirty="0">
                <a:solidFill>
                  <a:srgbClr val="FF0000"/>
                </a:solidFill>
              </a:rPr>
              <a:t>樓梯→穿堂→田徑場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6" name="矩形: 圓角 65">
            <a:extLst>
              <a:ext uri="{FF2B5EF4-FFF2-40B4-BE49-F238E27FC236}">
                <a16:creationId xmlns:a16="http://schemas.microsoft.com/office/drawing/2014/main" id="{B22E3D81-2358-41EF-94C7-79FE1CEEBB10}"/>
              </a:ext>
            </a:extLst>
          </p:cNvPr>
          <p:cNvSpPr/>
          <p:nvPr/>
        </p:nvSpPr>
        <p:spPr>
          <a:xfrm>
            <a:off x="8494102" y="5473620"/>
            <a:ext cx="2569684" cy="1089699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201.202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A1</a:t>
            </a:r>
            <a:r>
              <a:rPr lang="zh-TW" altLang="en-US" sz="1799" dirty="0">
                <a:solidFill>
                  <a:srgbClr val="FF0000"/>
                </a:solidFill>
              </a:rPr>
              <a:t>樓梯→穿堂→田徑場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7" name="矩形: 圓角 66">
            <a:extLst>
              <a:ext uri="{FF2B5EF4-FFF2-40B4-BE49-F238E27FC236}">
                <a16:creationId xmlns:a16="http://schemas.microsoft.com/office/drawing/2014/main" id="{5A2F8B5F-231C-4731-A954-6389933B4877}"/>
              </a:ext>
            </a:extLst>
          </p:cNvPr>
          <p:cNvSpPr/>
          <p:nvPr/>
        </p:nvSpPr>
        <p:spPr>
          <a:xfrm>
            <a:off x="8426258" y="4169136"/>
            <a:ext cx="2511727" cy="1061841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301.302.303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B</a:t>
            </a:r>
            <a:r>
              <a:rPr lang="zh-TW" altLang="en-US" sz="1799" dirty="0">
                <a:solidFill>
                  <a:srgbClr val="FF0000"/>
                </a:solidFill>
              </a:rPr>
              <a:t>樓梯→圖書館前拱門→田徑場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38" name="矩形: 圓角 37">
            <a:extLst>
              <a:ext uri="{FF2B5EF4-FFF2-40B4-BE49-F238E27FC236}">
                <a16:creationId xmlns:a16="http://schemas.microsoft.com/office/drawing/2014/main" id="{0D546E80-9209-4DD0-9738-4161AB9744B4}"/>
              </a:ext>
            </a:extLst>
          </p:cNvPr>
          <p:cNvSpPr/>
          <p:nvPr/>
        </p:nvSpPr>
        <p:spPr>
          <a:xfrm>
            <a:off x="338222" y="5816892"/>
            <a:ext cx="1712586" cy="7464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99" dirty="0"/>
              <a:t>疏散集合地</a:t>
            </a:r>
            <a:r>
              <a:rPr lang="en-US" altLang="zh-TW" sz="1799" dirty="0"/>
              <a:t>:</a:t>
            </a:r>
          </a:p>
          <a:p>
            <a:pPr algn="ctr"/>
            <a:r>
              <a:rPr lang="zh-TW" altLang="en-US" sz="1799" dirty="0"/>
              <a:t>田徑場</a:t>
            </a:r>
          </a:p>
        </p:txBody>
      </p:sp>
      <p:pic>
        <p:nvPicPr>
          <p:cNvPr id="51" name="圖片 50" descr="一張含有 文字 的圖片&#10;&#10;自動產生的描述">
            <a:extLst>
              <a:ext uri="{FF2B5EF4-FFF2-40B4-BE49-F238E27FC236}">
                <a16:creationId xmlns:a16="http://schemas.microsoft.com/office/drawing/2014/main" id="{9D9F706E-D257-4418-8433-94BB170113B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10"/>
          <a:stretch/>
        </p:blipFill>
        <p:spPr>
          <a:xfrm>
            <a:off x="101524" y="274153"/>
            <a:ext cx="1965516" cy="3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30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群組 33">
            <a:extLst>
              <a:ext uri="{FF2B5EF4-FFF2-40B4-BE49-F238E27FC236}">
                <a16:creationId xmlns:a16="http://schemas.microsoft.com/office/drawing/2014/main" id="{B8E5EAA5-1D98-475A-8842-1C5DDE48D5B7}"/>
              </a:ext>
            </a:extLst>
          </p:cNvPr>
          <p:cNvGrpSpPr/>
          <p:nvPr/>
        </p:nvGrpSpPr>
        <p:grpSpPr>
          <a:xfrm>
            <a:off x="265861" y="1635165"/>
            <a:ext cx="11650951" cy="748738"/>
            <a:chOff x="4239242" y="1601141"/>
            <a:chExt cx="6951427" cy="748933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135467BB-546D-409A-804A-3EBF8CF1291A}"/>
                </a:ext>
              </a:extLst>
            </p:cNvPr>
            <p:cNvSpPr/>
            <p:nvPr/>
          </p:nvSpPr>
          <p:spPr>
            <a:xfrm>
              <a:off x="4239242" y="1602298"/>
              <a:ext cx="686501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/>
                <a:t>高中物理</a:t>
              </a:r>
              <a:r>
                <a:rPr lang="en-US" altLang="zh-TW" sz="1600" b="1" dirty="0"/>
                <a:t>(</a:t>
              </a:r>
              <a:r>
                <a:rPr lang="zh-TW" altLang="en-US" sz="1600" b="1" dirty="0"/>
                <a:t>一</a:t>
              </a:r>
              <a:r>
                <a:rPr lang="en-US" altLang="zh-TW" sz="1600" b="1" dirty="0"/>
                <a:t>)</a:t>
              </a:r>
              <a:endParaRPr lang="zh-TW" altLang="en-US" sz="1600" b="1" dirty="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C4CF992E-28AB-4749-94E1-B88C8E443349}"/>
                </a:ext>
              </a:extLst>
            </p:cNvPr>
            <p:cNvSpPr/>
            <p:nvPr/>
          </p:nvSpPr>
          <p:spPr>
            <a:xfrm>
              <a:off x="4935751" y="1602298"/>
              <a:ext cx="408942" cy="746620"/>
            </a:xfrm>
            <a:prstGeom prst="rect">
              <a:avLst/>
            </a:prstGeom>
            <a:solidFill>
              <a:srgbClr val="FFCCFF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C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C6DCBE1-FDCF-4D01-A522-14C6D0111D97}"/>
                </a:ext>
              </a:extLst>
            </p:cNvPr>
            <p:cNvSpPr/>
            <p:nvPr/>
          </p:nvSpPr>
          <p:spPr>
            <a:xfrm>
              <a:off x="5359740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男廁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F33C33A-CEB8-42AB-833B-07D12A9BF787}"/>
                </a:ext>
              </a:extLst>
            </p:cNvPr>
            <p:cNvSpPr/>
            <p:nvPr/>
          </p:nvSpPr>
          <p:spPr>
            <a:xfrm>
              <a:off x="5742275" y="1602298"/>
              <a:ext cx="41106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B985116-247E-48B2-8F24-3394C8014FEC}"/>
                </a:ext>
              </a:extLst>
            </p:cNvPr>
            <p:cNvSpPr/>
            <p:nvPr/>
          </p:nvSpPr>
          <p:spPr>
            <a:xfrm>
              <a:off x="6151356" y="1601141"/>
              <a:ext cx="59487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b="1" dirty="0">
                  <a:latin typeface="Arial Black" panose="020B0A04020102020204" pitchFamily="34" charset="0"/>
                </a:rPr>
                <a:t>313</a:t>
              </a:r>
              <a:endParaRPr lang="zh-TW" altLang="en-US" sz="1600" b="1" dirty="0">
                <a:latin typeface="Arial Black" panose="020B0A04020102020204" pitchFamily="34" charset="0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EA94A6A0-843A-4826-8B6E-49540447927D}"/>
                </a:ext>
              </a:extLst>
            </p:cNvPr>
            <p:cNvSpPr/>
            <p:nvPr/>
          </p:nvSpPr>
          <p:spPr>
            <a:xfrm>
              <a:off x="6744255" y="1603454"/>
              <a:ext cx="393065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315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9BC458F-04EA-4788-B16F-2659264D6426}"/>
                </a:ext>
              </a:extLst>
            </p:cNvPr>
            <p:cNvSpPr/>
            <p:nvPr/>
          </p:nvSpPr>
          <p:spPr>
            <a:xfrm>
              <a:off x="7132396" y="1601141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312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96D55FA-F598-44D2-83D9-5A148C1728A6}"/>
                </a:ext>
              </a:extLst>
            </p:cNvPr>
            <p:cNvSpPr/>
            <p:nvPr/>
          </p:nvSpPr>
          <p:spPr>
            <a:xfrm>
              <a:off x="7502162" y="1603454"/>
              <a:ext cx="356674" cy="737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311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6189A77C-6434-4735-AA68-52E1469E21FB}"/>
                </a:ext>
              </a:extLst>
            </p:cNvPr>
            <p:cNvSpPr/>
            <p:nvPr/>
          </p:nvSpPr>
          <p:spPr>
            <a:xfrm>
              <a:off x="10083459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304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779B12D-D9EE-4BEE-B994-350B30BDEB0A}"/>
                </a:ext>
              </a:extLst>
            </p:cNvPr>
            <p:cNvSpPr/>
            <p:nvPr/>
          </p:nvSpPr>
          <p:spPr>
            <a:xfrm>
              <a:off x="9714796" y="1602298"/>
              <a:ext cx="35740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305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9EB1C23-5C1C-4BEA-B872-A95C47EEBC70}"/>
                </a:ext>
              </a:extLst>
            </p:cNvPr>
            <p:cNvSpPr/>
            <p:nvPr/>
          </p:nvSpPr>
          <p:spPr>
            <a:xfrm>
              <a:off x="9356895" y="1602298"/>
              <a:ext cx="35781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306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9985E0A-5C0A-4CAC-8FBB-656A4BE74D87}"/>
                </a:ext>
              </a:extLst>
            </p:cNvPr>
            <p:cNvSpPr/>
            <p:nvPr/>
          </p:nvSpPr>
          <p:spPr>
            <a:xfrm>
              <a:off x="8985377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307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22B6410-68D7-413B-A9AD-D82A35233EDD}"/>
                </a:ext>
              </a:extLst>
            </p:cNvPr>
            <p:cNvSpPr/>
            <p:nvPr/>
          </p:nvSpPr>
          <p:spPr>
            <a:xfrm>
              <a:off x="8621834" y="1602298"/>
              <a:ext cx="36029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308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3B07870B-1110-4610-993E-F6DD43979577}"/>
                </a:ext>
              </a:extLst>
            </p:cNvPr>
            <p:cNvSpPr/>
            <p:nvPr/>
          </p:nvSpPr>
          <p:spPr>
            <a:xfrm>
              <a:off x="8242234" y="1602298"/>
              <a:ext cx="38253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309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106013F-7611-467E-86E5-1FC48211264E}"/>
                </a:ext>
              </a:extLst>
            </p:cNvPr>
            <p:cNvSpPr/>
            <p:nvPr/>
          </p:nvSpPr>
          <p:spPr>
            <a:xfrm>
              <a:off x="7862080" y="1602298"/>
              <a:ext cx="371202" cy="73938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310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27B1BCC-3AAD-4CC9-8122-451C905BA61B}"/>
                </a:ext>
              </a:extLst>
            </p:cNvPr>
            <p:cNvSpPr/>
            <p:nvPr/>
          </p:nvSpPr>
          <p:spPr>
            <a:xfrm>
              <a:off x="10779609" y="1602298"/>
              <a:ext cx="411060" cy="74662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B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3C6BD549-3DB4-4895-86F4-4C5BCF4C32EA}"/>
                </a:ext>
              </a:extLst>
            </p:cNvPr>
            <p:cNvSpPr/>
            <p:nvPr/>
          </p:nvSpPr>
          <p:spPr>
            <a:xfrm>
              <a:off x="10444107" y="1602298"/>
              <a:ext cx="33225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</p:grpSp>
      <p:sp>
        <p:nvSpPr>
          <p:cNvPr id="36" name="矩形 35">
            <a:extLst>
              <a:ext uri="{FF2B5EF4-FFF2-40B4-BE49-F238E27FC236}">
                <a16:creationId xmlns:a16="http://schemas.microsoft.com/office/drawing/2014/main" id="{5995948D-A3F9-4A74-A561-7B1236CDF523}"/>
              </a:ext>
            </a:extLst>
          </p:cNvPr>
          <p:cNvSpPr/>
          <p:nvPr/>
        </p:nvSpPr>
        <p:spPr>
          <a:xfrm>
            <a:off x="6975348" y="2406235"/>
            <a:ext cx="686322" cy="28154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799" b="1" dirty="0"/>
              <a:t>至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德</a:t>
            </a:r>
            <a:endParaRPr lang="en-US" altLang="zh-TW" sz="1799" b="1" dirty="0"/>
          </a:p>
          <a:p>
            <a:pPr algn="ctr"/>
            <a:r>
              <a:rPr lang="zh-TW" altLang="en-US" sz="1799" b="1" dirty="0"/>
              <a:t>樓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CA23885-C4FA-48E0-A0BB-50E283E2B9BD}"/>
              </a:ext>
            </a:extLst>
          </p:cNvPr>
          <p:cNvSpPr/>
          <p:nvPr/>
        </p:nvSpPr>
        <p:spPr>
          <a:xfrm>
            <a:off x="6421827" y="2430791"/>
            <a:ext cx="516671" cy="106548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2</a:t>
            </a:r>
            <a:r>
              <a:rPr lang="zh-TW" altLang="en-US" sz="1600" dirty="0"/>
              <a:t>樓梯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6C9F5E2-FF5F-4ECC-B43D-8CCE39CC9544}"/>
              </a:ext>
            </a:extLst>
          </p:cNvPr>
          <p:cNvSpPr/>
          <p:nvPr/>
        </p:nvSpPr>
        <p:spPr>
          <a:xfrm>
            <a:off x="7698518" y="2430791"/>
            <a:ext cx="456574" cy="1065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A1</a:t>
            </a:r>
            <a:r>
              <a:rPr lang="zh-TW" altLang="en-US" sz="1600" dirty="0"/>
              <a:t>樓梯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2EB646AE-393F-4F2B-AEE4-4E2F9069B870}"/>
              </a:ext>
            </a:extLst>
          </p:cNvPr>
          <p:cNvSpPr/>
          <p:nvPr/>
        </p:nvSpPr>
        <p:spPr>
          <a:xfrm>
            <a:off x="2535747" y="2456355"/>
            <a:ext cx="603298" cy="74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314</a:t>
            </a:r>
            <a:endParaRPr lang="zh-TW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43" name="矩形: 圓角 42">
            <a:extLst>
              <a:ext uri="{FF2B5EF4-FFF2-40B4-BE49-F238E27FC236}">
                <a16:creationId xmlns:a16="http://schemas.microsoft.com/office/drawing/2014/main" id="{F29B359F-2C71-4A9F-986B-5606DFE7E301}"/>
              </a:ext>
            </a:extLst>
          </p:cNvPr>
          <p:cNvSpPr/>
          <p:nvPr/>
        </p:nvSpPr>
        <p:spPr>
          <a:xfrm>
            <a:off x="8864827" y="1630825"/>
            <a:ext cx="3085186" cy="770426"/>
          </a:xfrm>
          <a:prstGeom prst="roundRect">
            <a:avLst/>
          </a:prstGeom>
          <a:noFill/>
          <a:ln w="762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E1904A93-37E2-4550-9441-BADC7EBE56CF}"/>
              </a:ext>
            </a:extLst>
          </p:cNvPr>
          <p:cNvSpPr/>
          <p:nvPr/>
        </p:nvSpPr>
        <p:spPr>
          <a:xfrm>
            <a:off x="7647670" y="1623016"/>
            <a:ext cx="1160065" cy="768116"/>
          </a:xfrm>
          <a:prstGeom prst="roundRect">
            <a:avLst/>
          </a:prstGeom>
          <a:noFill/>
          <a:ln w="762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5" name="矩形: 圓角 44">
            <a:extLst>
              <a:ext uri="{FF2B5EF4-FFF2-40B4-BE49-F238E27FC236}">
                <a16:creationId xmlns:a16="http://schemas.microsoft.com/office/drawing/2014/main" id="{64EB6B74-9E65-487E-93FF-403F8ED02E9D}"/>
              </a:ext>
            </a:extLst>
          </p:cNvPr>
          <p:cNvSpPr/>
          <p:nvPr/>
        </p:nvSpPr>
        <p:spPr>
          <a:xfrm>
            <a:off x="6350174" y="1637478"/>
            <a:ext cx="1229696" cy="753657"/>
          </a:xfrm>
          <a:prstGeom prst="round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58014160-21BE-4DF9-994E-7DE57E8E4660}"/>
              </a:ext>
            </a:extLst>
          </p:cNvPr>
          <p:cNvSpPr/>
          <p:nvPr/>
        </p:nvSpPr>
        <p:spPr>
          <a:xfrm>
            <a:off x="1428722" y="1632853"/>
            <a:ext cx="4882976" cy="76319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52" name="矩形: 圓角 51">
            <a:extLst>
              <a:ext uri="{FF2B5EF4-FFF2-40B4-BE49-F238E27FC236}">
                <a16:creationId xmlns:a16="http://schemas.microsoft.com/office/drawing/2014/main" id="{2636D950-F07B-462C-A700-C32F4B6AE97B}"/>
              </a:ext>
            </a:extLst>
          </p:cNvPr>
          <p:cNvSpPr/>
          <p:nvPr/>
        </p:nvSpPr>
        <p:spPr>
          <a:xfrm>
            <a:off x="2542454" y="2430789"/>
            <a:ext cx="613926" cy="771992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134F53-BA70-48D2-9F97-95F8BCA9E88A}"/>
              </a:ext>
            </a:extLst>
          </p:cNvPr>
          <p:cNvSpPr/>
          <p:nvPr/>
        </p:nvSpPr>
        <p:spPr>
          <a:xfrm>
            <a:off x="1798235" y="294684"/>
            <a:ext cx="9139749" cy="769241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zh-TW" altLang="en-US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教學大樓教室防災疏散路線圖 </a:t>
            </a:r>
            <a:r>
              <a:rPr lang="en-US" altLang="zh-TW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5F</a:t>
            </a:r>
            <a:endParaRPr lang="zh-TW" altLang="en-US" sz="4399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7762A011-A456-4036-AAD7-80D8DA93784B}"/>
              </a:ext>
            </a:extLst>
          </p:cNvPr>
          <p:cNvGrpSpPr/>
          <p:nvPr/>
        </p:nvGrpSpPr>
        <p:grpSpPr>
          <a:xfrm>
            <a:off x="1170654" y="2342006"/>
            <a:ext cx="1188596" cy="2815445"/>
            <a:chOff x="1306556" y="2477102"/>
            <a:chExt cx="1188906" cy="2891852"/>
          </a:xfrm>
        </p:grpSpPr>
        <p:sp>
          <p:nvSpPr>
            <p:cNvPr id="2" name="箭號: 向下 1">
              <a:extLst>
                <a:ext uri="{FF2B5EF4-FFF2-40B4-BE49-F238E27FC236}">
                  <a16:creationId xmlns:a16="http://schemas.microsoft.com/office/drawing/2014/main" id="{ECF7D13E-7E4E-438C-9BD3-FBF625264A7B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E1CCC30B-6C4C-45F3-B0C1-1BE6AA58952F}"/>
                </a:ext>
              </a:extLst>
            </p:cNvPr>
            <p:cNvSpPr txBox="1"/>
            <p:nvPr/>
          </p:nvSpPr>
          <p:spPr>
            <a:xfrm>
              <a:off x="1711065" y="2477102"/>
              <a:ext cx="318782" cy="2085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TW" sz="1799" dirty="0"/>
            </a:p>
            <a:p>
              <a:r>
                <a:rPr lang="zh-TW" altLang="en-US" sz="1799" b="1" dirty="0"/>
                <a:t>往眼鏡區天橋</a:t>
              </a: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F937EC91-3072-4EA3-B371-70152D441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660" y="1635165"/>
            <a:ext cx="685246" cy="76319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C990A5F-04AA-4BF7-8A10-9C8A54047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211" y="1635165"/>
            <a:ext cx="619400" cy="739195"/>
          </a:xfrm>
          <a:prstGeom prst="rect">
            <a:avLst/>
          </a:prstGeom>
        </p:spPr>
      </p:pic>
      <p:pic>
        <p:nvPicPr>
          <p:cNvPr id="49" name="圖片 48">
            <a:extLst>
              <a:ext uri="{FF2B5EF4-FFF2-40B4-BE49-F238E27FC236}">
                <a16:creationId xmlns:a16="http://schemas.microsoft.com/office/drawing/2014/main" id="{E14DCC83-C816-42E2-AC44-B9E063FB1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6475" y="1635165"/>
            <a:ext cx="556884" cy="736883"/>
          </a:xfrm>
          <a:prstGeom prst="rect">
            <a:avLst/>
          </a:prstGeom>
        </p:spPr>
      </p:pic>
      <p:grpSp>
        <p:nvGrpSpPr>
          <p:cNvPr id="53" name="群組 52">
            <a:extLst>
              <a:ext uri="{FF2B5EF4-FFF2-40B4-BE49-F238E27FC236}">
                <a16:creationId xmlns:a16="http://schemas.microsoft.com/office/drawing/2014/main" id="{F7DECC3C-B30F-4025-AACF-65EAC9FA2AC0}"/>
              </a:ext>
            </a:extLst>
          </p:cNvPr>
          <p:cNvGrpSpPr/>
          <p:nvPr/>
        </p:nvGrpSpPr>
        <p:grpSpPr>
          <a:xfrm>
            <a:off x="10978034" y="2372048"/>
            <a:ext cx="1188596" cy="2889031"/>
            <a:chOff x="1306556" y="2537928"/>
            <a:chExt cx="1188906" cy="2831026"/>
          </a:xfrm>
        </p:grpSpPr>
        <p:sp>
          <p:nvSpPr>
            <p:cNvPr id="54" name="箭號: 向下 53">
              <a:extLst>
                <a:ext uri="{FF2B5EF4-FFF2-40B4-BE49-F238E27FC236}">
                  <a16:creationId xmlns:a16="http://schemas.microsoft.com/office/drawing/2014/main" id="{01F5AED0-759E-4CCD-9E59-EE34BFCB9FC8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58B26130-0DFA-43D4-92F4-3B10C186ADE5}"/>
                </a:ext>
              </a:extLst>
            </p:cNvPr>
            <p:cNvSpPr txBox="1"/>
            <p:nvPr/>
          </p:nvSpPr>
          <p:spPr>
            <a:xfrm>
              <a:off x="1729302" y="2946333"/>
              <a:ext cx="318782" cy="1718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圖書館拱門</a:t>
              </a:r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8DAC86F9-F64B-4513-A360-88E5394B8A7F}"/>
              </a:ext>
            </a:extLst>
          </p:cNvPr>
          <p:cNvGrpSpPr/>
          <p:nvPr/>
        </p:nvGrpSpPr>
        <p:grpSpPr>
          <a:xfrm>
            <a:off x="7445455" y="2404438"/>
            <a:ext cx="980803" cy="3877918"/>
            <a:chOff x="1306556" y="2537928"/>
            <a:chExt cx="1188906" cy="2831026"/>
          </a:xfrm>
        </p:grpSpPr>
        <p:sp>
          <p:nvSpPr>
            <p:cNvPr id="58" name="箭號: 向下 57">
              <a:extLst>
                <a:ext uri="{FF2B5EF4-FFF2-40B4-BE49-F238E27FC236}">
                  <a16:creationId xmlns:a16="http://schemas.microsoft.com/office/drawing/2014/main" id="{7C77CF25-EDA5-43A5-887D-7F210170B87D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C9656466-356A-41F5-82EB-BB96B238AD0D}"/>
                </a:ext>
              </a:extLst>
            </p:cNvPr>
            <p:cNvSpPr txBox="1"/>
            <p:nvPr/>
          </p:nvSpPr>
          <p:spPr>
            <a:xfrm>
              <a:off x="1656453" y="3740987"/>
              <a:ext cx="510310" cy="673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grpSp>
        <p:nvGrpSpPr>
          <p:cNvPr id="61" name="群組 60">
            <a:extLst>
              <a:ext uri="{FF2B5EF4-FFF2-40B4-BE49-F238E27FC236}">
                <a16:creationId xmlns:a16="http://schemas.microsoft.com/office/drawing/2014/main" id="{FE8F0BE8-5312-46FE-8412-7D021DA7E2F2}"/>
              </a:ext>
            </a:extLst>
          </p:cNvPr>
          <p:cNvGrpSpPr/>
          <p:nvPr/>
        </p:nvGrpSpPr>
        <p:grpSpPr>
          <a:xfrm>
            <a:off x="6181722" y="2430791"/>
            <a:ext cx="980803" cy="3830489"/>
            <a:chOff x="1306556" y="2537928"/>
            <a:chExt cx="1188906" cy="2831026"/>
          </a:xfrm>
        </p:grpSpPr>
        <p:sp>
          <p:nvSpPr>
            <p:cNvPr id="62" name="箭號: 向下 61">
              <a:extLst>
                <a:ext uri="{FF2B5EF4-FFF2-40B4-BE49-F238E27FC236}">
                  <a16:creationId xmlns:a16="http://schemas.microsoft.com/office/drawing/2014/main" id="{EE40FDC5-FD7D-40A7-A8D4-92BAF7DB8585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57C4B81D-39B8-4E07-81A5-66225FF8352B}"/>
                </a:ext>
              </a:extLst>
            </p:cNvPr>
            <p:cNvSpPr txBox="1"/>
            <p:nvPr/>
          </p:nvSpPr>
          <p:spPr>
            <a:xfrm>
              <a:off x="1683804" y="3736408"/>
              <a:ext cx="510310" cy="682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D38CB16-5400-417D-9CC0-C70AA60B4E61}"/>
              </a:ext>
            </a:extLst>
          </p:cNvPr>
          <p:cNvSpPr/>
          <p:nvPr/>
        </p:nvSpPr>
        <p:spPr>
          <a:xfrm>
            <a:off x="2578678" y="5157451"/>
            <a:ext cx="3458719" cy="15497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311.312.315.313.314</a:t>
            </a:r>
            <a:r>
              <a:rPr lang="zh-TW" altLang="en-US" sz="1799" dirty="0">
                <a:solidFill>
                  <a:schemeClr val="tx1"/>
                </a:solidFill>
              </a:rPr>
              <a:t>班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zh-TW" altLang="en-US" sz="1799" dirty="0">
                <a:solidFill>
                  <a:schemeClr val="tx1"/>
                </a:solidFill>
              </a:rPr>
              <a:t>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C</a:t>
            </a:r>
            <a:r>
              <a:rPr lang="zh-TW" altLang="en-US" sz="1799" dirty="0">
                <a:solidFill>
                  <a:srgbClr val="FF0000"/>
                </a:solidFill>
              </a:rPr>
              <a:t>樓梯→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眼鏡天橋→交安教室旁拱門→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大同道→司令台右側→田徑場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4FF47542-143D-4550-BC19-ABD923167EC9}"/>
              </a:ext>
            </a:extLst>
          </p:cNvPr>
          <p:cNvSpPr/>
          <p:nvPr/>
        </p:nvSpPr>
        <p:spPr>
          <a:xfrm>
            <a:off x="2629006" y="3823011"/>
            <a:ext cx="3410532" cy="1159151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 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309.310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       </a:t>
            </a:r>
            <a:r>
              <a:rPr lang="en-US" altLang="zh-TW" sz="1799" dirty="0">
                <a:solidFill>
                  <a:srgbClr val="FF0000"/>
                </a:solidFill>
              </a:rPr>
              <a:t>A2</a:t>
            </a:r>
            <a:r>
              <a:rPr lang="zh-TW" altLang="en-US" sz="1799" dirty="0">
                <a:solidFill>
                  <a:srgbClr val="FF0000"/>
                </a:solidFill>
              </a:rPr>
              <a:t>樓梯→穿堂→田徑場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6" name="矩形: 圓角 65">
            <a:extLst>
              <a:ext uri="{FF2B5EF4-FFF2-40B4-BE49-F238E27FC236}">
                <a16:creationId xmlns:a16="http://schemas.microsoft.com/office/drawing/2014/main" id="{B22E3D81-2358-41EF-94C7-79FE1CEEBB10}"/>
              </a:ext>
            </a:extLst>
          </p:cNvPr>
          <p:cNvSpPr/>
          <p:nvPr/>
        </p:nvSpPr>
        <p:spPr>
          <a:xfrm>
            <a:off x="8494102" y="5473620"/>
            <a:ext cx="2569684" cy="1089699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307.308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A1</a:t>
            </a:r>
            <a:r>
              <a:rPr lang="zh-TW" altLang="en-US" sz="1799" dirty="0">
                <a:solidFill>
                  <a:srgbClr val="FF0000"/>
                </a:solidFill>
              </a:rPr>
              <a:t>樓梯→穿堂→田徑場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7" name="矩形: 圓角 66">
            <a:extLst>
              <a:ext uri="{FF2B5EF4-FFF2-40B4-BE49-F238E27FC236}">
                <a16:creationId xmlns:a16="http://schemas.microsoft.com/office/drawing/2014/main" id="{5A2F8B5F-231C-4731-A954-6389933B4877}"/>
              </a:ext>
            </a:extLst>
          </p:cNvPr>
          <p:cNvSpPr/>
          <p:nvPr/>
        </p:nvSpPr>
        <p:spPr>
          <a:xfrm>
            <a:off x="8426258" y="4169136"/>
            <a:ext cx="2511727" cy="1061841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304.305.306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B</a:t>
            </a:r>
            <a:r>
              <a:rPr lang="zh-TW" altLang="en-US" sz="1799" dirty="0">
                <a:solidFill>
                  <a:srgbClr val="FF0000"/>
                </a:solidFill>
              </a:rPr>
              <a:t>樓梯→圖書館前拱門→田徑場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38" name="矩形: 圓角 37">
            <a:extLst>
              <a:ext uri="{FF2B5EF4-FFF2-40B4-BE49-F238E27FC236}">
                <a16:creationId xmlns:a16="http://schemas.microsoft.com/office/drawing/2014/main" id="{0D546E80-9209-4DD0-9738-4161AB9744B4}"/>
              </a:ext>
            </a:extLst>
          </p:cNvPr>
          <p:cNvSpPr/>
          <p:nvPr/>
        </p:nvSpPr>
        <p:spPr>
          <a:xfrm>
            <a:off x="338222" y="5816892"/>
            <a:ext cx="1712586" cy="7464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99" dirty="0"/>
              <a:t>疏散集合地</a:t>
            </a:r>
            <a:r>
              <a:rPr lang="en-US" altLang="zh-TW" sz="1799" dirty="0"/>
              <a:t>:</a:t>
            </a:r>
          </a:p>
          <a:p>
            <a:pPr algn="ctr"/>
            <a:r>
              <a:rPr lang="zh-TW" altLang="en-US" sz="1799" dirty="0"/>
              <a:t>田徑場</a:t>
            </a:r>
          </a:p>
        </p:txBody>
      </p:sp>
      <p:pic>
        <p:nvPicPr>
          <p:cNvPr id="51" name="圖片 50" descr="一張含有 文字 的圖片&#10;&#10;自動產生的描述">
            <a:extLst>
              <a:ext uri="{FF2B5EF4-FFF2-40B4-BE49-F238E27FC236}">
                <a16:creationId xmlns:a16="http://schemas.microsoft.com/office/drawing/2014/main" id="{4283DF1F-C0F3-4876-8A4E-F6A8096FCF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10"/>
          <a:stretch/>
        </p:blipFill>
        <p:spPr>
          <a:xfrm>
            <a:off x="101524" y="274153"/>
            <a:ext cx="1965516" cy="3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11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>
            <a:extLst>
              <a:ext uri="{FF2B5EF4-FFF2-40B4-BE49-F238E27FC236}">
                <a16:creationId xmlns:a16="http://schemas.microsoft.com/office/drawing/2014/main" id="{80FD6655-C2C6-4F17-A502-E4B380D27DF5}"/>
              </a:ext>
            </a:extLst>
          </p:cNvPr>
          <p:cNvGrpSpPr/>
          <p:nvPr/>
        </p:nvGrpSpPr>
        <p:grpSpPr>
          <a:xfrm>
            <a:off x="737079" y="1221283"/>
            <a:ext cx="10757836" cy="1475363"/>
            <a:chOff x="457388" y="1220707"/>
            <a:chExt cx="10760638" cy="1475747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C4CF992E-28AB-4749-94E1-B88C8E443349}"/>
                </a:ext>
              </a:extLst>
            </p:cNvPr>
            <p:cNvSpPr/>
            <p:nvPr/>
          </p:nvSpPr>
          <p:spPr>
            <a:xfrm>
              <a:off x="1139054" y="1220707"/>
              <a:ext cx="685586" cy="738231"/>
            </a:xfrm>
            <a:prstGeom prst="rect">
              <a:avLst/>
            </a:prstGeom>
            <a:solidFill>
              <a:srgbClr val="FFCCFF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>
                  <a:latin typeface="Arial Black" panose="020B0A04020102020204" pitchFamily="34" charset="0"/>
                </a:rPr>
                <a:t>F</a:t>
              </a:r>
            </a:p>
            <a:p>
              <a:pPr algn="ctr"/>
              <a:r>
                <a:rPr lang="zh-TW" altLang="en-US" sz="1600"/>
                <a:t>樓梯</a:t>
              </a:r>
              <a:endParaRPr lang="zh-TW" altLang="en-US" sz="1600" dirty="0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C6DCBE1-FDCF-4D01-A522-14C6D0111D97}"/>
                </a:ext>
              </a:extLst>
            </p:cNvPr>
            <p:cNvSpPr/>
            <p:nvPr/>
          </p:nvSpPr>
          <p:spPr>
            <a:xfrm>
              <a:off x="457388" y="1947351"/>
              <a:ext cx="64131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男廁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F33C33A-CEB8-42AB-833B-07D12A9BF787}"/>
                </a:ext>
              </a:extLst>
            </p:cNvPr>
            <p:cNvSpPr/>
            <p:nvPr/>
          </p:nvSpPr>
          <p:spPr>
            <a:xfrm>
              <a:off x="1111959" y="1947343"/>
              <a:ext cx="689137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EA94A6A0-843A-4826-8B6E-49540447927D}"/>
                </a:ext>
              </a:extLst>
            </p:cNvPr>
            <p:cNvSpPr/>
            <p:nvPr/>
          </p:nvSpPr>
          <p:spPr>
            <a:xfrm>
              <a:off x="1811388" y="1947343"/>
              <a:ext cx="65896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907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9BC458F-04EA-4788-B16F-2659264D6426}"/>
                </a:ext>
              </a:extLst>
            </p:cNvPr>
            <p:cNvSpPr/>
            <p:nvPr/>
          </p:nvSpPr>
          <p:spPr>
            <a:xfrm>
              <a:off x="3071262" y="1941913"/>
              <a:ext cx="604037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807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96D55FA-F598-44D2-83D9-5A148C1728A6}"/>
                </a:ext>
              </a:extLst>
            </p:cNvPr>
            <p:cNvSpPr/>
            <p:nvPr/>
          </p:nvSpPr>
          <p:spPr>
            <a:xfrm>
              <a:off x="3678073" y="1948509"/>
              <a:ext cx="597960" cy="737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707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9EB1C23-5C1C-4BEA-B872-A95C47EEBC70}"/>
                </a:ext>
              </a:extLst>
            </p:cNvPr>
            <p:cNvSpPr/>
            <p:nvPr/>
          </p:nvSpPr>
          <p:spPr>
            <a:xfrm>
              <a:off x="6800747" y="1949834"/>
              <a:ext cx="59986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>
                  <a:latin typeface="+mn-ea"/>
                </a:rPr>
                <a:t>學習中心</a:t>
              </a:r>
              <a:r>
                <a:rPr lang="en-US" altLang="zh-TW" sz="1600" b="1" dirty="0">
                  <a:latin typeface="+mn-ea"/>
                </a:rPr>
                <a:t>A</a:t>
              </a:r>
              <a:endParaRPr lang="zh-TW" altLang="en-US" sz="1600" b="1" dirty="0">
                <a:latin typeface="+mn-ea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9985E0A-5C0A-4CAC-8FBB-656A4BE74D87}"/>
                </a:ext>
              </a:extLst>
            </p:cNvPr>
            <p:cNvSpPr/>
            <p:nvPr/>
          </p:nvSpPr>
          <p:spPr>
            <a:xfrm>
              <a:off x="6178441" y="1946889"/>
              <a:ext cx="604037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>
                  <a:latin typeface="+mn-ea"/>
                </a:rPr>
                <a:t>學習中心</a:t>
              </a:r>
              <a:r>
                <a:rPr lang="en-US" altLang="zh-TW" sz="1600" b="1" dirty="0">
                  <a:latin typeface="+mn-ea"/>
                </a:rPr>
                <a:t>B</a:t>
              </a:r>
              <a:endParaRPr lang="zh-TW" altLang="en-US" sz="1600" b="1" dirty="0">
                <a:latin typeface="+mn-ea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22B6410-68D7-413B-A9AD-D82A35233EDD}"/>
                </a:ext>
              </a:extLst>
            </p:cNvPr>
            <p:cNvSpPr/>
            <p:nvPr/>
          </p:nvSpPr>
          <p:spPr>
            <a:xfrm>
              <a:off x="5595466" y="1946888"/>
              <a:ext cx="604037" cy="73869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>
                  <a:latin typeface="+mn-ea"/>
                </a:rPr>
                <a:t>學習中心</a:t>
              </a:r>
              <a:r>
                <a:rPr lang="en-US" altLang="zh-TW" sz="1600" b="1" dirty="0">
                  <a:latin typeface="+mn-ea"/>
                </a:rPr>
                <a:t>C</a:t>
              </a:r>
              <a:endParaRPr lang="zh-TW" altLang="en-US" sz="1600" b="1" dirty="0">
                <a:latin typeface="+mn-ea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3B07870B-1110-4610-993E-F6DD43979577}"/>
                </a:ext>
              </a:extLst>
            </p:cNvPr>
            <p:cNvSpPr/>
            <p:nvPr/>
          </p:nvSpPr>
          <p:spPr>
            <a:xfrm>
              <a:off x="4932049" y="1947349"/>
              <a:ext cx="64131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zh-TW" sz="1600" b="1" dirty="0">
                <a:latin typeface="Arial Black" panose="020B0A04020102020204" pitchFamily="34" charset="0"/>
              </a:endParaRPr>
            </a:p>
            <a:p>
              <a:pPr algn="ctr"/>
              <a:r>
                <a:rPr lang="zh-TW" altLang="en-US" sz="1600" b="1" dirty="0">
                  <a:latin typeface="Arial Black" panose="020B0A04020102020204" pitchFamily="34" charset="0"/>
                </a:rPr>
                <a:t>特教組</a:t>
              </a:r>
            </a:p>
            <a:p>
              <a:pPr algn="ctr"/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106013F-7611-467E-86E5-1FC48211264E}"/>
                </a:ext>
              </a:extLst>
            </p:cNvPr>
            <p:cNvSpPr/>
            <p:nvPr/>
          </p:nvSpPr>
          <p:spPr>
            <a:xfrm>
              <a:off x="4294726" y="1947351"/>
              <a:ext cx="622316" cy="73938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>
                  <a:latin typeface="+mn-ea"/>
                </a:rPr>
                <a:t>學習中心</a:t>
              </a:r>
              <a:r>
                <a:rPr lang="en-US" altLang="zh-TW" sz="1600" b="1" dirty="0">
                  <a:latin typeface="+mn-ea"/>
                </a:rPr>
                <a:t>D</a:t>
              </a:r>
              <a:endParaRPr lang="zh-TW" altLang="en-US" sz="1600" b="1" dirty="0">
                <a:latin typeface="+mn-ea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5995948D-A3F9-4A74-A561-7B1236CDF523}"/>
                </a:ext>
              </a:extLst>
            </p:cNvPr>
            <p:cNvSpPr/>
            <p:nvPr/>
          </p:nvSpPr>
          <p:spPr>
            <a:xfrm>
              <a:off x="8126025" y="1938701"/>
              <a:ext cx="3092001" cy="75480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799" b="1" dirty="0"/>
                <a:t>行政大樓</a:t>
              </a:r>
              <a:endParaRPr lang="en-US" altLang="zh-TW" sz="1799" b="1" dirty="0"/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CA23885-C4FA-48E0-A0BB-50E283E2B9BD}"/>
                </a:ext>
              </a:extLst>
            </p:cNvPr>
            <p:cNvSpPr/>
            <p:nvPr/>
          </p:nvSpPr>
          <p:spPr>
            <a:xfrm>
              <a:off x="7401992" y="1938701"/>
              <a:ext cx="707388" cy="746620"/>
            </a:xfrm>
            <a:prstGeom prst="rect">
              <a:avLst/>
            </a:prstGeom>
            <a:solidFill>
              <a:srgbClr val="CCFFCC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D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2EB646AE-393F-4F2B-AEE4-4E2F9069B870}"/>
                </a:ext>
              </a:extLst>
            </p:cNvPr>
            <p:cNvSpPr/>
            <p:nvPr/>
          </p:nvSpPr>
          <p:spPr>
            <a:xfrm>
              <a:off x="2468189" y="1941908"/>
              <a:ext cx="603455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>
                  <a:latin typeface="+mn-ea"/>
                </a:rPr>
                <a:t>學習中心</a:t>
              </a:r>
              <a:r>
                <a:rPr lang="en-US" altLang="zh-TW" sz="1600" b="1" dirty="0">
                  <a:latin typeface="+mn-ea"/>
                </a:rPr>
                <a:t>E</a:t>
              </a:r>
              <a:endParaRPr lang="zh-TW" altLang="en-US" sz="1600" b="1" dirty="0">
                <a:latin typeface="+mn-ea"/>
              </a:endParaRPr>
            </a:p>
          </p:txBody>
        </p:sp>
      </p:grpSp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58014160-21BE-4DF9-994E-7DE57E8E4660}"/>
              </a:ext>
            </a:extLst>
          </p:cNvPr>
          <p:cNvSpPr/>
          <p:nvPr/>
        </p:nvSpPr>
        <p:spPr>
          <a:xfrm>
            <a:off x="3392154" y="1945436"/>
            <a:ext cx="1179884" cy="76319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52" name="矩形: 圓角 51">
            <a:extLst>
              <a:ext uri="{FF2B5EF4-FFF2-40B4-BE49-F238E27FC236}">
                <a16:creationId xmlns:a16="http://schemas.microsoft.com/office/drawing/2014/main" id="{2636D950-F07B-462C-A700-C32F4B6AE97B}"/>
              </a:ext>
            </a:extLst>
          </p:cNvPr>
          <p:cNvSpPr/>
          <p:nvPr/>
        </p:nvSpPr>
        <p:spPr>
          <a:xfrm>
            <a:off x="2122382" y="1956648"/>
            <a:ext cx="613926" cy="771992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134F53-BA70-48D2-9F97-95F8BCA9E88A}"/>
              </a:ext>
            </a:extLst>
          </p:cNvPr>
          <p:cNvSpPr/>
          <p:nvPr/>
        </p:nvSpPr>
        <p:spPr>
          <a:xfrm>
            <a:off x="1798235" y="294684"/>
            <a:ext cx="9139749" cy="769241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zh-TW" altLang="en-US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至美樓教室防災疏散路線圖 </a:t>
            </a:r>
            <a:r>
              <a:rPr lang="en-US" altLang="zh-TW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3F</a:t>
            </a:r>
            <a:endParaRPr lang="zh-TW" altLang="en-US" sz="4399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7762A011-A456-4036-AAD7-80D8DA93784B}"/>
              </a:ext>
            </a:extLst>
          </p:cNvPr>
          <p:cNvGrpSpPr/>
          <p:nvPr/>
        </p:nvGrpSpPr>
        <p:grpSpPr>
          <a:xfrm>
            <a:off x="3102528" y="2736635"/>
            <a:ext cx="1179884" cy="3185110"/>
            <a:chOff x="1306556" y="2537928"/>
            <a:chExt cx="1188906" cy="2831026"/>
          </a:xfrm>
        </p:grpSpPr>
        <p:sp>
          <p:nvSpPr>
            <p:cNvPr id="2" name="箭號: 向下 1">
              <a:extLst>
                <a:ext uri="{FF2B5EF4-FFF2-40B4-BE49-F238E27FC236}">
                  <a16:creationId xmlns:a16="http://schemas.microsoft.com/office/drawing/2014/main" id="{ECF7D13E-7E4E-438C-9BD3-FBF625264A7B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E1CCC30B-6C4C-45F3-B0C1-1BE6AA58952F}"/>
                </a:ext>
              </a:extLst>
            </p:cNvPr>
            <p:cNvSpPr txBox="1"/>
            <p:nvPr/>
          </p:nvSpPr>
          <p:spPr>
            <a:xfrm>
              <a:off x="1711065" y="2756414"/>
              <a:ext cx="318782" cy="2051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健康樂食館旁穿堂</a:t>
              </a: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F937EC91-3072-4EA3-B371-70152D441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443" y="1948896"/>
            <a:ext cx="652324" cy="76319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C990A5F-04AA-4BF7-8A10-9C8A54047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197" y="1947274"/>
            <a:ext cx="685246" cy="761360"/>
          </a:xfrm>
          <a:prstGeom prst="rect">
            <a:avLst/>
          </a:prstGeom>
        </p:spPr>
      </p:pic>
      <p:sp>
        <p:nvSpPr>
          <p:cNvPr id="7" name="矩形: 圓角 6">
            <a:extLst>
              <a:ext uri="{FF2B5EF4-FFF2-40B4-BE49-F238E27FC236}">
                <a16:creationId xmlns:a16="http://schemas.microsoft.com/office/drawing/2014/main" id="{DD38CB16-5400-417D-9CC0-C70AA60B4E61}"/>
              </a:ext>
            </a:extLst>
          </p:cNvPr>
          <p:cNvSpPr/>
          <p:nvPr/>
        </p:nvSpPr>
        <p:spPr>
          <a:xfrm>
            <a:off x="4554731" y="4578325"/>
            <a:ext cx="3458719" cy="15497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b="1" dirty="0">
                <a:solidFill>
                  <a:schemeClr val="tx1"/>
                </a:solidFill>
              </a:rPr>
              <a:t>707.807.907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F</a:t>
            </a:r>
            <a:r>
              <a:rPr lang="zh-TW" altLang="en-US" sz="1799" dirty="0">
                <a:solidFill>
                  <a:srgbClr val="FF0000"/>
                </a:solidFill>
              </a:rPr>
              <a:t>樓梯→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健康樂食館旁穿堂→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排球場前→龍池→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大同道→司令台→田徑場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38" name="矩形: 圓角 37">
            <a:extLst>
              <a:ext uri="{FF2B5EF4-FFF2-40B4-BE49-F238E27FC236}">
                <a16:creationId xmlns:a16="http://schemas.microsoft.com/office/drawing/2014/main" id="{0D546E80-9209-4DD0-9738-4161AB9744B4}"/>
              </a:ext>
            </a:extLst>
          </p:cNvPr>
          <p:cNvSpPr/>
          <p:nvPr/>
        </p:nvSpPr>
        <p:spPr>
          <a:xfrm>
            <a:off x="941941" y="4545545"/>
            <a:ext cx="1712586" cy="7464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99" dirty="0"/>
              <a:t>疏散集合地</a:t>
            </a:r>
            <a:r>
              <a:rPr lang="en-US" altLang="zh-TW" sz="1799" dirty="0"/>
              <a:t>:</a:t>
            </a:r>
          </a:p>
          <a:p>
            <a:pPr algn="ctr"/>
            <a:r>
              <a:rPr lang="zh-TW" altLang="en-US" sz="1799" dirty="0"/>
              <a:t>田徑場</a:t>
            </a:r>
          </a:p>
        </p:txBody>
      </p:sp>
      <p:pic>
        <p:nvPicPr>
          <p:cNvPr id="32" name="圖片 31" descr="一張含有 文字 的圖片&#10;&#10;自動產生的描述">
            <a:extLst>
              <a:ext uri="{FF2B5EF4-FFF2-40B4-BE49-F238E27FC236}">
                <a16:creationId xmlns:a16="http://schemas.microsoft.com/office/drawing/2014/main" id="{AD5FB098-0190-4C53-AFF4-17B0DFB5854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10"/>
          <a:stretch/>
        </p:blipFill>
        <p:spPr>
          <a:xfrm>
            <a:off x="101524" y="274153"/>
            <a:ext cx="1965516" cy="3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23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>
            <a:extLst>
              <a:ext uri="{FF2B5EF4-FFF2-40B4-BE49-F238E27FC236}">
                <a16:creationId xmlns:a16="http://schemas.microsoft.com/office/drawing/2014/main" id="{427B1BCC-3AAD-4CC9-8122-451C905BA61B}"/>
              </a:ext>
            </a:extLst>
          </p:cNvPr>
          <p:cNvSpPr/>
          <p:nvPr/>
        </p:nvSpPr>
        <p:spPr>
          <a:xfrm>
            <a:off x="10410239" y="2497677"/>
            <a:ext cx="688958" cy="74642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E</a:t>
            </a:r>
          </a:p>
          <a:p>
            <a:pPr algn="ctr"/>
            <a:r>
              <a:rPr lang="zh-TW" altLang="en-US" sz="1600" dirty="0"/>
              <a:t>樓梯</a:t>
            </a:r>
          </a:p>
        </p:txBody>
      </p:sp>
      <p:sp>
        <p:nvSpPr>
          <p:cNvPr id="45" name="矩形: 圓角 44">
            <a:extLst>
              <a:ext uri="{FF2B5EF4-FFF2-40B4-BE49-F238E27FC236}">
                <a16:creationId xmlns:a16="http://schemas.microsoft.com/office/drawing/2014/main" id="{64EB6B74-9E65-487E-93FF-403F8ED02E9D}"/>
              </a:ext>
            </a:extLst>
          </p:cNvPr>
          <p:cNvSpPr/>
          <p:nvPr/>
        </p:nvSpPr>
        <p:spPr>
          <a:xfrm>
            <a:off x="2484153" y="1740472"/>
            <a:ext cx="664833" cy="813530"/>
          </a:xfrm>
          <a:prstGeom prst="round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134F53-BA70-48D2-9F97-95F8BCA9E88A}"/>
              </a:ext>
            </a:extLst>
          </p:cNvPr>
          <p:cNvSpPr/>
          <p:nvPr/>
        </p:nvSpPr>
        <p:spPr>
          <a:xfrm>
            <a:off x="1798235" y="294684"/>
            <a:ext cx="9139749" cy="769241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zh-TW" altLang="en-US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行政大樓教室防災疏散路線圖 </a:t>
            </a:r>
            <a:r>
              <a:rPr lang="en-US" altLang="zh-TW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2F</a:t>
            </a:r>
            <a:endParaRPr lang="zh-TW" altLang="en-US" sz="4399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4FF47542-143D-4550-BC19-ABD923167EC9}"/>
              </a:ext>
            </a:extLst>
          </p:cNvPr>
          <p:cNvSpPr/>
          <p:nvPr/>
        </p:nvSpPr>
        <p:spPr>
          <a:xfrm>
            <a:off x="3506998" y="4719833"/>
            <a:ext cx="3410532" cy="1336616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116.216.316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D</a:t>
            </a:r>
            <a:r>
              <a:rPr lang="zh-TW" altLang="en-US" sz="1799" dirty="0">
                <a:solidFill>
                  <a:srgbClr val="FF0000"/>
                </a:solidFill>
              </a:rPr>
              <a:t>樓梯→交安教室旁拱門→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排球場前→龍池→司令台→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38" name="矩形: 圓角 37">
            <a:extLst>
              <a:ext uri="{FF2B5EF4-FFF2-40B4-BE49-F238E27FC236}">
                <a16:creationId xmlns:a16="http://schemas.microsoft.com/office/drawing/2014/main" id="{0D546E80-9209-4DD0-9738-4161AB9744B4}"/>
              </a:ext>
            </a:extLst>
          </p:cNvPr>
          <p:cNvSpPr/>
          <p:nvPr/>
        </p:nvSpPr>
        <p:spPr>
          <a:xfrm>
            <a:off x="338220" y="3790933"/>
            <a:ext cx="1712586" cy="7464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99" dirty="0"/>
              <a:t>疏散集合地</a:t>
            </a:r>
            <a:r>
              <a:rPr lang="en-US" altLang="zh-TW" sz="1799" dirty="0"/>
              <a:t>:</a:t>
            </a:r>
          </a:p>
          <a:p>
            <a:pPr algn="ctr"/>
            <a:r>
              <a:rPr lang="zh-TW" altLang="en-US" sz="1799" dirty="0"/>
              <a:t>田徑場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344CB450-33D9-4412-81E7-327D9DB319C1}"/>
              </a:ext>
            </a:extLst>
          </p:cNvPr>
          <p:cNvGrpSpPr/>
          <p:nvPr/>
        </p:nvGrpSpPr>
        <p:grpSpPr>
          <a:xfrm>
            <a:off x="2528502" y="1760149"/>
            <a:ext cx="7868490" cy="1509596"/>
            <a:chOff x="643379" y="1773593"/>
            <a:chExt cx="7870540" cy="1509989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F33C33A-CEB8-42AB-833B-07D12A9BF787}"/>
                </a:ext>
              </a:extLst>
            </p:cNvPr>
            <p:cNvSpPr/>
            <p:nvPr/>
          </p:nvSpPr>
          <p:spPr>
            <a:xfrm>
              <a:off x="2590735" y="2536581"/>
              <a:ext cx="689137" cy="74700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C6DCBE1-FDCF-4D01-A522-14C6D0111D97}"/>
                </a:ext>
              </a:extLst>
            </p:cNvPr>
            <p:cNvSpPr/>
            <p:nvPr/>
          </p:nvSpPr>
          <p:spPr>
            <a:xfrm>
              <a:off x="1960941" y="2520213"/>
              <a:ext cx="64131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男廁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EA94A6A0-843A-4826-8B6E-49540447927D}"/>
                </a:ext>
              </a:extLst>
            </p:cNvPr>
            <p:cNvSpPr/>
            <p:nvPr/>
          </p:nvSpPr>
          <p:spPr>
            <a:xfrm>
              <a:off x="3299818" y="2520214"/>
              <a:ext cx="658969" cy="7548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216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9BC458F-04EA-4788-B16F-2659264D6426}"/>
                </a:ext>
              </a:extLst>
            </p:cNvPr>
            <p:cNvSpPr/>
            <p:nvPr/>
          </p:nvSpPr>
          <p:spPr>
            <a:xfrm>
              <a:off x="4547004" y="2519832"/>
              <a:ext cx="689137" cy="75482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latin typeface="Arial Black" panose="020B0A04020102020204" pitchFamily="34" charset="0"/>
                </a:rPr>
                <a:t>教務處</a:t>
              </a: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96D55FA-F598-44D2-83D9-5A148C1728A6}"/>
                </a:ext>
              </a:extLst>
            </p:cNvPr>
            <p:cNvSpPr/>
            <p:nvPr/>
          </p:nvSpPr>
          <p:spPr>
            <a:xfrm>
              <a:off x="5170317" y="2518084"/>
              <a:ext cx="445272" cy="7569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latin typeface="Arial Black" panose="020B0A04020102020204" pitchFamily="34" charset="0"/>
                </a:rPr>
                <a:t>資料室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779B12D-D9EE-4BEE-B994-350B30BDEB0A}"/>
                </a:ext>
              </a:extLst>
            </p:cNvPr>
            <p:cNvSpPr/>
            <p:nvPr/>
          </p:nvSpPr>
          <p:spPr>
            <a:xfrm>
              <a:off x="7914735" y="2519936"/>
              <a:ext cx="59918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latin typeface="Arial Black" panose="020B0A04020102020204" pitchFamily="34" charset="0"/>
                </a:rPr>
                <a:t>國中數學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9EB1C23-5C1C-4BEA-B872-A95C47EEBC70}"/>
                </a:ext>
              </a:extLst>
            </p:cNvPr>
            <p:cNvSpPr/>
            <p:nvPr/>
          </p:nvSpPr>
          <p:spPr>
            <a:xfrm>
              <a:off x="7301621" y="2519936"/>
              <a:ext cx="59986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latin typeface="Arial Black" panose="020B0A04020102020204" pitchFamily="34" charset="0"/>
                </a:rPr>
                <a:t>國中自然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9985E0A-5C0A-4CAC-8FBB-656A4BE74D87}"/>
                </a:ext>
              </a:extLst>
            </p:cNvPr>
            <p:cNvSpPr/>
            <p:nvPr/>
          </p:nvSpPr>
          <p:spPr>
            <a:xfrm>
              <a:off x="6688486" y="2522128"/>
              <a:ext cx="604037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latin typeface="Arial Black" panose="020B0A04020102020204" pitchFamily="34" charset="0"/>
                </a:rPr>
                <a:t>國中人文</a:t>
              </a: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3B07870B-1110-4610-993E-F6DD43979577}"/>
                </a:ext>
              </a:extLst>
            </p:cNvPr>
            <p:cNvSpPr/>
            <p:nvPr/>
          </p:nvSpPr>
          <p:spPr>
            <a:xfrm>
              <a:off x="5614187" y="2521147"/>
              <a:ext cx="641314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latin typeface="Arial Black" panose="020B0A04020102020204" pitchFamily="34" charset="0"/>
                </a:rPr>
                <a:t>教務處</a:t>
              </a: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106013F-7611-467E-86E5-1FC48211264E}"/>
                </a:ext>
              </a:extLst>
            </p:cNvPr>
            <p:cNvSpPr/>
            <p:nvPr/>
          </p:nvSpPr>
          <p:spPr>
            <a:xfrm>
              <a:off x="3958787" y="2521100"/>
              <a:ext cx="622316" cy="75355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316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2EB646AE-393F-4F2B-AEE4-4E2F9069B870}"/>
                </a:ext>
              </a:extLst>
            </p:cNvPr>
            <p:cNvSpPr/>
            <p:nvPr/>
          </p:nvSpPr>
          <p:spPr>
            <a:xfrm>
              <a:off x="643379" y="1773593"/>
              <a:ext cx="603455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116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D2F09A31-172F-4243-9F76-4AA841AA2C5B}"/>
                </a:ext>
              </a:extLst>
            </p:cNvPr>
            <p:cNvSpPr/>
            <p:nvPr/>
          </p:nvSpPr>
          <p:spPr>
            <a:xfrm>
              <a:off x="1246834" y="2520213"/>
              <a:ext cx="707388" cy="746620"/>
            </a:xfrm>
            <a:prstGeom prst="rect">
              <a:avLst/>
            </a:prstGeom>
            <a:solidFill>
              <a:srgbClr val="CCFFCC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D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7C38C879-CA74-4B21-A1B5-134B2EFCDC00}"/>
                </a:ext>
              </a:extLst>
            </p:cNvPr>
            <p:cNvSpPr/>
            <p:nvPr/>
          </p:nvSpPr>
          <p:spPr>
            <a:xfrm>
              <a:off x="6263622" y="2518084"/>
              <a:ext cx="433639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latin typeface="Arial Black" panose="020B0A04020102020204" pitchFamily="34" charset="0"/>
                </a:rPr>
                <a:t>油印室</a:t>
              </a:r>
            </a:p>
          </p:txBody>
        </p:sp>
      </p:grpSp>
      <p:sp>
        <p:nvSpPr>
          <p:cNvPr id="80" name="矩形: 圓角 79">
            <a:extLst>
              <a:ext uri="{FF2B5EF4-FFF2-40B4-BE49-F238E27FC236}">
                <a16:creationId xmlns:a16="http://schemas.microsoft.com/office/drawing/2014/main" id="{D456A607-2941-446B-BD22-A1197B698601}"/>
              </a:ext>
            </a:extLst>
          </p:cNvPr>
          <p:cNvSpPr/>
          <p:nvPr/>
        </p:nvSpPr>
        <p:spPr>
          <a:xfrm>
            <a:off x="5212264" y="2521187"/>
            <a:ext cx="1229696" cy="753657"/>
          </a:xfrm>
          <a:prstGeom prst="round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C990A5F-04AA-4BF7-8A10-9C8A54047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5625" y="2530550"/>
            <a:ext cx="619400" cy="73919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F937EC91-3072-4EA3-B371-70152D441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592" y="2512461"/>
            <a:ext cx="685246" cy="763199"/>
          </a:xfrm>
          <a:prstGeom prst="rect">
            <a:avLst/>
          </a:prstGeom>
        </p:spPr>
      </p:pic>
      <p:sp>
        <p:nvSpPr>
          <p:cNvPr id="12" name="箭號: 彎曲 11">
            <a:extLst>
              <a:ext uri="{FF2B5EF4-FFF2-40B4-BE49-F238E27FC236}">
                <a16:creationId xmlns:a16="http://schemas.microsoft.com/office/drawing/2014/main" id="{46E98673-C6C4-490A-9D3D-8A6C232C5829}"/>
              </a:ext>
            </a:extLst>
          </p:cNvPr>
          <p:cNvSpPr/>
          <p:nvPr/>
        </p:nvSpPr>
        <p:spPr>
          <a:xfrm rot="10800000">
            <a:off x="1336890" y="3320104"/>
            <a:ext cx="1794910" cy="2151480"/>
          </a:xfrm>
          <a:prstGeom prst="bentArrow">
            <a:avLst>
              <a:gd name="adj1" fmla="val 36171"/>
              <a:gd name="adj2" fmla="val 19902"/>
              <a:gd name="adj3" fmla="val 25000"/>
              <a:gd name="adj4" fmla="val 5552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799">
              <a:solidFill>
                <a:schemeClr val="tx1"/>
              </a:solidFill>
            </a:endParaRPr>
          </a:p>
        </p:txBody>
      </p:sp>
      <p:sp>
        <p:nvSpPr>
          <p:cNvPr id="81" name="文字方塊 80">
            <a:extLst>
              <a:ext uri="{FF2B5EF4-FFF2-40B4-BE49-F238E27FC236}">
                <a16:creationId xmlns:a16="http://schemas.microsoft.com/office/drawing/2014/main" id="{0BAD60AD-B1F6-44F1-BCD4-A18D3AAF7514}"/>
              </a:ext>
            </a:extLst>
          </p:cNvPr>
          <p:cNvSpPr txBox="1"/>
          <p:nvPr/>
        </p:nvSpPr>
        <p:spPr>
          <a:xfrm>
            <a:off x="2615535" y="3380446"/>
            <a:ext cx="316363" cy="2030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799" b="1" dirty="0"/>
              <a:t>交安教室旁拱門</a:t>
            </a:r>
          </a:p>
        </p:txBody>
      </p:sp>
      <p:pic>
        <p:nvPicPr>
          <p:cNvPr id="28" name="圖片 27" descr="一張含有 文字 的圖片&#10;&#10;自動產生的描述">
            <a:extLst>
              <a:ext uri="{FF2B5EF4-FFF2-40B4-BE49-F238E27FC236}">
                <a16:creationId xmlns:a16="http://schemas.microsoft.com/office/drawing/2014/main" id="{7931571A-82BB-4C5D-9EEA-5D3F05676C6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10"/>
          <a:stretch/>
        </p:blipFill>
        <p:spPr>
          <a:xfrm>
            <a:off x="101524" y="274153"/>
            <a:ext cx="1965516" cy="3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2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6189A77C-6434-4735-AA68-52E1469E21FB}"/>
              </a:ext>
            </a:extLst>
          </p:cNvPr>
          <p:cNvSpPr/>
          <p:nvPr/>
        </p:nvSpPr>
        <p:spPr>
          <a:xfrm>
            <a:off x="8217611" y="2338832"/>
            <a:ext cx="746496" cy="74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902</a:t>
            </a:r>
            <a:endParaRPr lang="zh-TW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3C6BD549-3DB4-4895-86F4-4C5BCF4C32EA}"/>
              </a:ext>
            </a:extLst>
          </p:cNvPr>
          <p:cNvSpPr/>
          <p:nvPr/>
        </p:nvSpPr>
        <p:spPr>
          <a:xfrm>
            <a:off x="8966756" y="2338832"/>
            <a:ext cx="707878" cy="74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901</a:t>
            </a:r>
            <a:endParaRPr lang="zh-TW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6C9F5E2-FF5F-4ECC-B43D-8CCE39CC9544}"/>
              </a:ext>
            </a:extLst>
          </p:cNvPr>
          <p:cNvSpPr/>
          <p:nvPr/>
        </p:nvSpPr>
        <p:spPr>
          <a:xfrm>
            <a:off x="6875308" y="1293655"/>
            <a:ext cx="456574" cy="1065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A3</a:t>
            </a:r>
            <a:r>
              <a:rPr lang="zh-TW" altLang="en-US" sz="1600" dirty="0"/>
              <a:t>樓梯</a:t>
            </a: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134F53-BA70-48D2-9F97-95F8BCA9E88A}"/>
              </a:ext>
            </a:extLst>
          </p:cNvPr>
          <p:cNvSpPr/>
          <p:nvPr/>
        </p:nvSpPr>
        <p:spPr>
          <a:xfrm>
            <a:off x="1798235" y="294684"/>
            <a:ext cx="9139749" cy="769241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zh-TW" altLang="en-US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行政大樓教室防災疏散路線圖 </a:t>
            </a:r>
            <a:r>
              <a:rPr lang="en-US" altLang="zh-TW" sz="4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4F</a:t>
            </a:r>
            <a:endParaRPr lang="zh-TW" altLang="en-US" sz="4399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F977C650-69E2-4AB8-80DD-C3BB70048457}"/>
              </a:ext>
            </a:extLst>
          </p:cNvPr>
          <p:cNvGrpSpPr/>
          <p:nvPr/>
        </p:nvGrpSpPr>
        <p:grpSpPr>
          <a:xfrm>
            <a:off x="3298294" y="2309287"/>
            <a:ext cx="7210441" cy="778038"/>
            <a:chOff x="2824726" y="1507194"/>
            <a:chExt cx="7212319" cy="778241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C6DCBE1-FDCF-4D01-A522-14C6D0111D97}"/>
                </a:ext>
              </a:extLst>
            </p:cNvPr>
            <p:cNvSpPr/>
            <p:nvPr/>
          </p:nvSpPr>
          <p:spPr>
            <a:xfrm>
              <a:off x="2824726" y="1530276"/>
              <a:ext cx="689154" cy="75385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男廁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F33C33A-CEB8-42AB-833B-07D12A9BF787}"/>
                </a:ext>
              </a:extLst>
            </p:cNvPr>
            <p:cNvSpPr/>
            <p:nvPr/>
          </p:nvSpPr>
          <p:spPr>
            <a:xfrm>
              <a:off x="3515589" y="1530276"/>
              <a:ext cx="740696" cy="75385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/>
                <a:t>女廁</a:t>
              </a: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27B1BCC-3AAD-4CC9-8122-451C905BA61B}"/>
                </a:ext>
              </a:extLst>
            </p:cNvPr>
            <p:cNvSpPr/>
            <p:nvPr/>
          </p:nvSpPr>
          <p:spPr>
            <a:xfrm>
              <a:off x="9178258" y="1522436"/>
              <a:ext cx="858787" cy="74662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E</a:t>
              </a:r>
            </a:p>
            <a:p>
              <a:pPr algn="ctr"/>
              <a:r>
                <a:rPr lang="zh-TW" altLang="en-US" sz="1600" dirty="0"/>
                <a:t>樓梯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779B12D-D9EE-4BEE-B994-350B30BDEB0A}"/>
                </a:ext>
              </a:extLst>
            </p:cNvPr>
            <p:cNvSpPr/>
            <p:nvPr/>
          </p:nvSpPr>
          <p:spPr>
            <a:xfrm>
              <a:off x="7119636" y="1538815"/>
              <a:ext cx="694976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903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9985E0A-5C0A-4CAC-8FBB-656A4BE74D87}"/>
                </a:ext>
              </a:extLst>
            </p:cNvPr>
            <p:cNvSpPr/>
            <p:nvPr/>
          </p:nvSpPr>
          <p:spPr>
            <a:xfrm>
              <a:off x="6450954" y="1538815"/>
              <a:ext cx="700605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904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22B6410-68D7-413B-A9AD-D82A35233EDD}"/>
                </a:ext>
              </a:extLst>
            </p:cNvPr>
            <p:cNvSpPr/>
            <p:nvPr/>
          </p:nvSpPr>
          <p:spPr>
            <a:xfrm>
              <a:off x="5748640" y="1538815"/>
              <a:ext cx="700605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latin typeface="Arial Black" panose="020B0A04020102020204" pitchFamily="34" charset="0"/>
                </a:rPr>
                <a:t>視廳教室</a:t>
              </a: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3B07870B-1110-4610-993E-F6DD43979577}"/>
                </a:ext>
              </a:extLst>
            </p:cNvPr>
            <p:cNvSpPr/>
            <p:nvPr/>
          </p:nvSpPr>
          <p:spPr>
            <a:xfrm>
              <a:off x="4996742" y="1538815"/>
              <a:ext cx="743840" cy="7466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905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106013F-7611-467E-86E5-1FC48211264E}"/>
                </a:ext>
              </a:extLst>
            </p:cNvPr>
            <p:cNvSpPr/>
            <p:nvPr/>
          </p:nvSpPr>
          <p:spPr>
            <a:xfrm>
              <a:off x="4270573" y="1538815"/>
              <a:ext cx="721805" cy="73938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>
                  <a:latin typeface="Arial Black" panose="020B0A04020102020204" pitchFamily="34" charset="0"/>
                </a:rPr>
                <a:t>906</a:t>
              </a:r>
              <a:endParaRPr lang="zh-TW" altLang="en-US" sz="1600" dirty="0">
                <a:latin typeface="Arial Black" panose="020B0A04020102020204" pitchFamily="34" charset="0"/>
              </a:endParaRPr>
            </a:p>
          </p:txBody>
        </p:sp>
        <p:sp>
          <p:nvSpPr>
            <p:cNvPr id="43" name="矩形: 圓角 42">
              <a:extLst>
                <a:ext uri="{FF2B5EF4-FFF2-40B4-BE49-F238E27FC236}">
                  <a16:creationId xmlns:a16="http://schemas.microsoft.com/office/drawing/2014/main" id="{F29B359F-2C71-4A9F-986B-5606DFE7E301}"/>
                </a:ext>
              </a:extLst>
            </p:cNvPr>
            <p:cNvSpPr/>
            <p:nvPr/>
          </p:nvSpPr>
          <p:spPr>
            <a:xfrm>
              <a:off x="7822382" y="1507194"/>
              <a:ext cx="1348708" cy="770627"/>
            </a:xfrm>
            <a:prstGeom prst="roundRect">
              <a:avLst/>
            </a:prstGeom>
            <a:noFill/>
            <a:ln w="762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>
                <a:ln w="76200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53" name="群組 52">
            <a:extLst>
              <a:ext uri="{FF2B5EF4-FFF2-40B4-BE49-F238E27FC236}">
                <a16:creationId xmlns:a16="http://schemas.microsoft.com/office/drawing/2014/main" id="{F7DECC3C-B30F-4025-AACF-65EAC9FA2AC0}"/>
              </a:ext>
            </a:extLst>
          </p:cNvPr>
          <p:cNvGrpSpPr/>
          <p:nvPr/>
        </p:nvGrpSpPr>
        <p:grpSpPr>
          <a:xfrm>
            <a:off x="9497128" y="3093997"/>
            <a:ext cx="1188596" cy="2419958"/>
            <a:chOff x="1306556" y="2537928"/>
            <a:chExt cx="1188906" cy="2831026"/>
          </a:xfrm>
        </p:grpSpPr>
        <p:sp>
          <p:nvSpPr>
            <p:cNvPr id="54" name="箭號: 向下 53">
              <a:extLst>
                <a:ext uri="{FF2B5EF4-FFF2-40B4-BE49-F238E27FC236}">
                  <a16:creationId xmlns:a16="http://schemas.microsoft.com/office/drawing/2014/main" id="{01F5AED0-759E-4CCD-9E59-EE34BFCB9FC8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58B26130-0DFA-43D4-92F4-3B10C186ADE5}"/>
                </a:ext>
              </a:extLst>
            </p:cNvPr>
            <p:cNvSpPr txBox="1"/>
            <p:nvPr/>
          </p:nvSpPr>
          <p:spPr>
            <a:xfrm>
              <a:off x="1729302" y="2946333"/>
              <a:ext cx="318782" cy="2050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圖書館拱門</a:t>
              </a:r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8DAC86F9-F64B-4513-A360-88E5394B8A7F}"/>
              </a:ext>
            </a:extLst>
          </p:cNvPr>
          <p:cNvGrpSpPr/>
          <p:nvPr/>
        </p:nvGrpSpPr>
        <p:grpSpPr>
          <a:xfrm>
            <a:off x="6201003" y="3106744"/>
            <a:ext cx="980803" cy="1989588"/>
            <a:chOff x="1306556" y="2537928"/>
            <a:chExt cx="1188906" cy="2831026"/>
          </a:xfrm>
        </p:grpSpPr>
        <p:sp>
          <p:nvSpPr>
            <p:cNvPr id="58" name="箭號: 向下 57">
              <a:extLst>
                <a:ext uri="{FF2B5EF4-FFF2-40B4-BE49-F238E27FC236}">
                  <a16:creationId xmlns:a16="http://schemas.microsoft.com/office/drawing/2014/main" id="{7C77CF25-EDA5-43A5-887D-7F210170B87D}"/>
                </a:ext>
              </a:extLst>
            </p:cNvPr>
            <p:cNvSpPr/>
            <p:nvPr/>
          </p:nvSpPr>
          <p:spPr>
            <a:xfrm>
              <a:off x="1306556" y="2537928"/>
              <a:ext cx="1188906" cy="2831026"/>
            </a:xfrm>
            <a:prstGeom prst="downArrow">
              <a:avLst/>
            </a:prstGeom>
            <a:noFill/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99" dirty="0"/>
            </a:p>
          </p:txBody>
        </p: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C9656466-356A-41F5-82EB-BB96B238AD0D}"/>
                </a:ext>
              </a:extLst>
            </p:cNvPr>
            <p:cNvSpPr txBox="1"/>
            <p:nvPr/>
          </p:nvSpPr>
          <p:spPr>
            <a:xfrm>
              <a:off x="1666051" y="2970470"/>
              <a:ext cx="466081" cy="1313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799" b="1" dirty="0"/>
                <a:t>往</a:t>
              </a:r>
              <a:endParaRPr lang="en-US" altLang="zh-TW" sz="1799" b="1" dirty="0"/>
            </a:p>
            <a:p>
              <a:r>
                <a:rPr lang="zh-TW" altLang="en-US" sz="1799" b="1" dirty="0"/>
                <a:t>穿堂</a:t>
              </a:r>
              <a:endParaRPr lang="en-US" altLang="zh-TW" sz="1799" b="1" dirty="0"/>
            </a:p>
          </p:txBody>
        </p:sp>
      </p:grpSp>
      <p:sp>
        <p:nvSpPr>
          <p:cNvPr id="66" name="矩形: 圓角 65">
            <a:extLst>
              <a:ext uri="{FF2B5EF4-FFF2-40B4-BE49-F238E27FC236}">
                <a16:creationId xmlns:a16="http://schemas.microsoft.com/office/drawing/2014/main" id="{B22E3D81-2358-41EF-94C7-79FE1CEEBB10}"/>
              </a:ext>
            </a:extLst>
          </p:cNvPr>
          <p:cNvSpPr/>
          <p:nvPr/>
        </p:nvSpPr>
        <p:spPr>
          <a:xfrm>
            <a:off x="5419382" y="5239355"/>
            <a:ext cx="2569684" cy="1089699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 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903.904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A3</a:t>
            </a:r>
            <a:r>
              <a:rPr lang="zh-TW" altLang="en-US" sz="1799" dirty="0">
                <a:solidFill>
                  <a:srgbClr val="FF0000"/>
                </a:solidFill>
              </a:rPr>
              <a:t>樓梯→穿堂→田徑場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67" name="矩形: 圓角 66">
            <a:extLst>
              <a:ext uri="{FF2B5EF4-FFF2-40B4-BE49-F238E27FC236}">
                <a16:creationId xmlns:a16="http://schemas.microsoft.com/office/drawing/2014/main" id="{5A2F8B5F-231C-4731-A954-6389933B4877}"/>
              </a:ext>
            </a:extLst>
          </p:cNvPr>
          <p:cNvSpPr/>
          <p:nvPr/>
        </p:nvSpPr>
        <p:spPr>
          <a:xfrm>
            <a:off x="8864132" y="5583644"/>
            <a:ext cx="2511727" cy="1061841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901.902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E</a:t>
            </a:r>
            <a:r>
              <a:rPr lang="zh-TW" altLang="en-US" sz="1799" dirty="0">
                <a:solidFill>
                  <a:srgbClr val="FF0000"/>
                </a:solidFill>
              </a:rPr>
              <a:t>樓梯→圖書館前拱門→田徑場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38" name="矩形: 圓角 37">
            <a:extLst>
              <a:ext uri="{FF2B5EF4-FFF2-40B4-BE49-F238E27FC236}">
                <a16:creationId xmlns:a16="http://schemas.microsoft.com/office/drawing/2014/main" id="{0D546E80-9209-4DD0-9738-4161AB9744B4}"/>
              </a:ext>
            </a:extLst>
          </p:cNvPr>
          <p:cNvSpPr/>
          <p:nvPr/>
        </p:nvSpPr>
        <p:spPr>
          <a:xfrm>
            <a:off x="699977" y="1562861"/>
            <a:ext cx="1712586" cy="7464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99" dirty="0"/>
              <a:t>疏散集合地</a:t>
            </a:r>
            <a:r>
              <a:rPr lang="en-US" altLang="zh-TW" sz="1799" dirty="0"/>
              <a:t>:</a:t>
            </a:r>
          </a:p>
          <a:p>
            <a:pPr algn="ctr"/>
            <a:r>
              <a:rPr lang="zh-TW" altLang="en-US" sz="1799" dirty="0"/>
              <a:t>田徑場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F0463E80-FA3A-4526-A8BC-4691D7FD7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840" y="2348542"/>
            <a:ext cx="690202" cy="767963"/>
          </a:xfrm>
          <a:prstGeom prst="rect">
            <a:avLst/>
          </a:prstGeom>
        </p:spPr>
      </p:pic>
      <p:pic>
        <p:nvPicPr>
          <p:cNvPr id="80" name="圖片 79">
            <a:extLst>
              <a:ext uri="{FF2B5EF4-FFF2-40B4-BE49-F238E27FC236}">
                <a16:creationId xmlns:a16="http://schemas.microsoft.com/office/drawing/2014/main" id="{AF2442CB-E962-4FF2-86FC-B368DFE04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8040" y="2342043"/>
            <a:ext cx="688976" cy="745120"/>
          </a:xfrm>
          <a:prstGeom prst="rect">
            <a:avLst/>
          </a:prstGeom>
        </p:spPr>
      </p:pic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58014160-21BE-4DF9-994E-7DE57E8E4660}"/>
              </a:ext>
            </a:extLst>
          </p:cNvPr>
          <p:cNvSpPr/>
          <p:nvPr/>
        </p:nvSpPr>
        <p:spPr>
          <a:xfrm>
            <a:off x="4704741" y="2359136"/>
            <a:ext cx="1504693" cy="690497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E1904A93-37E2-4550-9441-BADC7EBE56CF}"/>
              </a:ext>
            </a:extLst>
          </p:cNvPr>
          <p:cNvSpPr/>
          <p:nvPr/>
        </p:nvSpPr>
        <p:spPr>
          <a:xfrm>
            <a:off x="6889294" y="2338628"/>
            <a:ext cx="1372827" cy="768116"/>
          </a:xfrm>
          <a:prstGeom prst="roundRect">
            <a:avLst/>
          </a:prstGeom>
          <a:noFill/>
          <a:ln w="762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799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81" name="箭號: 彎曲 80">
            <a:extLst>
              <a:ext uri="{FF2B5EF4-FFF2-40B4-BE49-F238E27FC236}">
                <a16:creationId xmlns:a16="http://schemas.microsoft.com/office/drawing/2014/main" id="{20A85CA8-F3A7-4C26-9E05-E4F57CCD4B51}"/>
              </a:ext>
            </a:extLst>
          </p:cNvPr>
          <p:cNvSpPr/>
          <p:nvPr/>
        </p:nvSpPr>
        <p:spPr>
          <a:xfrm rot="10800000">
            <a:off x="775594" y="3106744"/>
            <a:ext cx="1794910" cy="2151480"/>
          </a:xfrm>
          <a:prstGeom prst="bentArrow">
            <a:avLst>
              <a:gd name="adj1" fmla="val 36171"/>
              <a:gd name="adj2" fmla="val 19902"/>
              <a:gd name="adj3" fmla="val 25000"/>
              <a:gd name="adj4" fmla="val 5552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799">
              <a:solidFill>
                <a:schemeClr val="tx1"/>
              </a:solidFill>
            </a:endParaRPr>
          </a:p>
        </p:txBody>
      </p:sp>
      <p:sp>
        <p:nvSpPr>
          <p:cNvPr id="82" name="文字方塊 81">
            <a:extLst>
              <a:ext uri="{FF2B5EF4-FFF2-40B4-BE49-F238E27FC236}">
                <a16:creationId xmlns:a16="http://schemas.microsoft.com/office/drawing/2014/main" id="{C3BCB5DF-968C-42C8-8760-A0530C3BF054}"/>
              </a:ext>
            </a:extLst>
          </p:cNvPr>
          <p:cNvSpPr txBox="1"/>
          <p:nvPr/>
        </p:nvSpPr>
        <p:spPr>
          <a:xfrm>
            <a:off x="2053348" y="3145544"/>
            <a:ext cx="316363" cy="2030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799" b="1" dirty="0"/>
              <a:t>交安教室旁拱門</a:t>
            </a:r>
          </a:p>
        </p:txBody>
      </p:sp>
      <p:sp>
        <p:nvSpPr>
          <p:cNvPr id="83" name="矩形: 圓角 82">
            <a:extLst>
              <a:ext uri="{FF2B5EF4-FFF2-40B4-BE49-F238E27FC236}">
                <a16:creationId xmlns:a16="http://schemas.microsoft.com/office/drawing/2014/main" id="{C062EDFC-54B7-40E8-B517-B4A40DC29908}"/>
              </a:ext>
            </a:extLst>
          </p:cNvPr>
          <p:cNvSpPr/>
          <p:nvPr/>
        </p:nvSpPr>
        <p:spPr>
          <a:xfrm>
            <a:off x="948696" y="5326947"/>
            <a:ext cx="3410532" cy="1336616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799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altLang="zh-TW" sz="1799" dirty="0">
                <a:solidFill>
                  <a:schemeClr val="tx1"/>
                </a:solidFill>
                <a:latin typeface="Arial Black" panose="020B0A04020102020204" pitchFamily="34" charset="0"/>
              </a:rPr>
              <a:t>905.906</a:t>
            </a:r>
            <a:r>
              <a:rPr lang="zh-TW" altLang="en-US" sz="1799" dirty="0">
                <a:solidFill>
                  <a:schemeClr val="tx1"/>
                </a:solidFill>
              </a:rPr>
              <a:t>班路線：</a:t>
            </a:r>
            <a:endParaRPr lang="en-US" altLang="zh-TW" sz="1799" dirty="0">
              <a:solidFill>
                <a:schemeClr val="tx1"/>
              </a:solidFill>
            </a:endParaRPr>
          </a:p>
          <a:p>
            <a:r>
              <a:rPr lang="en-US" altLang="zh-TW" sz="1799" dirty="0">
                <a:solidFill>
                  <a:srgbClr val="FF0000"/>
                </a:solidFill>
              </a:rPr>
              <a:t>D</a:t>
            </a:r>
            <a:r>
              <a:rPr lang="zh-TW" altLang="en-US" sz="1799" dirty="0">
                <a:solidFill>
                  <a:srgbClr val="FF0000"/>
                </a:solidFill>
              </a:rPr>
              <a:t>樓梯→交安教室旁拱門→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排球場前→龍池→司令台→</a:t>
            </a:r>
            <a:endParaRPr lang="en-US" altLang="zh-TW" sz="1799" dirty="0">
              <a:solidFill>
                <a:srgbClr val="FF0000"/>
              </a:solidFill>
            </a:endParaRPr>
          </a:p>
          <a:p>
            <a:r>
              <a:rPr lang="zh-TW" altLang="en-US" sz="1799" dirty="0">
                <a:solidFill>
                  <a:srgbClr val="FF0000"/>
                </a:solidFill>
              </a:rPr>
              <a:t>田徑場</a:t>
            </a:r>
            <a:endParaRPr lang="en-US" altLang="zh-TW" sz="1799" dirty="0">
              <a:solidFill>
                <a:srgbClr val="FF0000"/>
              </a:solidFill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D04D9132-8819-4B0E-9809-7C9D3FE45FA3}"/>
              </a:ext>
            </a:extLst>
          </p:cNvPr>
          <p:cNvSpPr/>
          <p:nvPr/>
        </p:nvSpPr>
        <p:spPr>
          <a:xfrm>
            <a:off x="2578650" y="2344850"/>
            <a:ext cx="707204" cy="746426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rial Black" panose="020B0A04020102020204" pitchFamily="34" charset="0"/>
              </a:rPr>
              <a:t>D</a:t>
            </a:r>
          </a:p>
          <a:p>
            <a:pPr algn="ctr"/>
            <a:r>
              <a:rPr lang="zh-TW" altLang="en-US" sz="1600" dirty="0"/>
              <a:t>樓梯</a:t>
            </a:r>
          </a:p>
        </p:txBody>
      </p:sp>
      <p:pic>
        <p:nvPicPr>
          <p:cNvPr id="34" name="圖片 33" descr="一張含有 文字 的圖片&#10;&#10;自動產生的描述">
            <a:extLst>
              <a:ext uri="{FF2B5EF4-FFF2-40B4-BE49-F238E27FC236}">
                <a16:creationId xmlns:a16="http://schemas.microsoft.com/office/drawing/2014/main" id="{2BC65ACE-1CAA-426D-8A3B-498D9E0699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10"/>
          <a:stretch/>
        </p:blipFill>
        <p:spPr>
          <a:xfrm>
            <a:off x="101524" y="274153"/>
            <a:ext cx="1965516" cy="3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0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805</Words>
  <Application>Microsoft Office PowerPoint</Application>
  <PresentationFormat>寬螢幕</PresentationFormat>
  <Paragraphs>320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新細明體</vt:lpstr>
      <vt:lpstr>標楷體</vt:lpstr>
      <vt:lpstr>Arial</vt:lpstr>
      <vt:lpstr>Arial Black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36</cp:revision>
  <dcterms:created xsi:type="dcterms:W3CDTF">2021-08-20T04:43:28Z</dcterms:created>
  <dcterms:modified xsi:type="dcterms:W3CDTF">2023-02-15T07:27:40Z</dcterms:modified>
</cp:coreProperties>
</file>