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61" r:id="rId3"/>
    <p:sldId id="296" r:id="rId4"/>
    <p:sldId id="297" r:id="rId5"/>
    <p:sldId id="298" r:id="rId6"/>
    <p:sldId id="299" r:id="rId7"/>
    <p:sldId id="280" r:id="rId8"/>
    <p:sldId id="275" r:id="rId9"/>
    <p:sldId id="305" r:id="rId10"/>
    <p:sldId id="277" r:id="rId11"/>
    <p:sldId id="264" r:id="rId12"/>
    <p:sldId id="289" r:id="rId13"/>
    <p:sldId id="291" r:id="rId14"/>
    <p:sldId id="293" r:id="rId15"/>
    <p:sldId id="294" r:id="rId16"/>
    <p:sldId id="292" r:id="rId17"/>
    <p:sldId id="288" r:id="rId18"/>
    <p:sldId id="290" r:id="rId19"/>
    <p:sldId id="276" r:id="rId20"/>
    <p:sldId id="278" r:id="rId21"/>
    <p:sldId id="306" r:id="rId22"/>
    <p:sldId id="285" r:id="rId23"/>
    <p:sldId id="300" r:id="rId24"/>
    <p:sldId id="281" r:id="rId25"/>
    <p:sldId id="282" r:id="rId26"/>
    <p:sldId id="283" r:id="rId27"/>
    <p:sldId id="284" r:id="rId28"/>
    <p:sldId id="279" r:id="rId29"/>
    <p:sldId id="286" r:id="rId30"/>
  </p:sldIdLst>
  <p:sldSz cx="12192000" cy="6858000"/>
  <p:notesSz cx="6797675" cy="992822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C53DA-E74B-4F59-A42D-6094716A6A55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EEEDF-67DF-4F44-B131-45444DA6C3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4486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altLang="zh-TW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518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altLang="zh-TW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5633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altLang="zh-TW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246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altLang="zh-TW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952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altLang="zh-TW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5196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4D5B81-C0BD-4FAB-AFA6-7F3558FBC9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19CB5A8-6BFC-4D63-886E-3017CAC0EA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3FDC060-657E-4A29-A1DA-444E4FA3E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24B4-EBA8-490E-B1DE-5DBCBB834445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5E42749-CE77-428F-A03F-8DFEC2BE1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8DFC08-130B-4BE2-B8B8-D81A872F9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11EB-D938-486F-8D84-CD2F7FE0D2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4760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4E329E-ADFA-4FB5-A084-BD0EA70BF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94DF3A1-E203-412B-99B2-B3B985F12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8EFE865-39D7-414D-BA4D-6F133C53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24B4-EBA8-490E-B1DE-5DBCBB834445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346E9D8-12F4-4310-9FF3-7C5E7FC72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AB5AD1D-69BF-4561-9DE8-501CE806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11EB-D938-486F-8D84-CD2F7FE0D2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9222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B17F8EA1-E5FF-4A6D-BFE5-25D4443BCF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34DB2C0-A4F1-437D-B9F1-868152E820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B18CC40-83CA-41A2-87C9-08E9CAEFF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24B4-EBA8-490E-B1DE-5DBCBB834445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F44C4FD-21AE-4717-AC9C-229D5CD0F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2BC94CE-78AA-4B5A-92BD-E76C767D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11EB-D938-486F-8D84-CD2F7FE0D2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8385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53465A-801C-4054-B233-5701D075B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3800BAF-56EA-442F-BF07-A230F5828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E929C44-0945-49CA-80B4-35B7DBCF9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24B4-EBA8-490E-B1DE-5DBCBB834445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C1D112B-679B-4F7D-B05B-8DB4F7C8D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F4D493A-D6CE-4B56-8306-536F8B69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11EB-D938-486F-8D84-CD2F7FE0D2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1461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1B8F16-78D4-4DE7-95F5-6C15EDD0F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072A7C7-112A-4591-86D6-7F289FCB6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9F2C5BF-4938-4D00-8410-301DCB5C4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24B4-EBA8-490E-B1DE-5DBCBB834445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13F7131-6206-4D41-8D27-2E028D6D2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1E3F0F-9E73-4846-8535-9EFD04591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11EB-D938-486F-8D84-CD2F7FE0D2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4298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185C9-8E4B-4CD6-8E25-3B6BB3664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5EA8D9-6D75-4D1E-A867-C33878BC8D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9AF4AB2-FC50-46AE-9932-3B12FCC577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770D174-3097-47B1-A3FC-B94F3722B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24B4-EBA8-490E-B1DE-5DBCBB834445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2AB0404-CF41-41BF-95A3-35FF2A524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A4CF24C-0712-4861-B30E-84A8BECE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11EB-D938-486F-8D84-CD2F7FE0D2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6503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91FCF7-7276-4497-B498-D281F5DAC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4C60458-0789-4C53-9E3B-92E35C5DC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FD6B708-B65E-4C02-92EC-65D35D9C17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3D34CDE2-B1D4-4B2F-9E66-9F834DE7B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C8813A6-FCC5-4867-878B-E210E31AAD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C7D26C9-FB0B-4A3A-B6D2-5BC05A61F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24B4-EBA8-490E-B1DE-5DBCBB834445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3B4C10F-3E7D-4E62-BFAB-43E257CB2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64282B4-BBF9-4BD5-B479-A921CFABA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11EB-D938-486F-8D84-CD2F7FE0D2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5855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6C042D-8D30-4273-A71E-F2F61DE9B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C9A09A7-844F-4DB3-92CE-F763DE4CD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24B4-EBA8-490E-B1DE-5DBCBB834445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343FE0E-C237-4AA8-AE35-820DDEDC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26C0B87-78B9-4AA9-AA9E-72BB0E7B5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11EB-D938-486F-8D84-CD2F7FE0D2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9118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45748BD-0104-4C79-8B85-A75AA2AA1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24B4-EBA8-490E-B1DE-5DBCBB834445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A4CE3B6-444E-44FD-91A2-8FDBB8BCD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63A4437-AF9C-4FFC-8CA8-F0C6903E0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11EB-D938-486F-8D84-CD2F7FE0D2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7352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A10E4B-8157-4D3A-BC49-C6F6AA1CB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B2A67FE-E738-4B6C-954E-FFF5F2E29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F9B8A1A-A2A6-4EF9-8A76-476D5155F0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907ADFF-1982-4DF6-98B8-0D2A56526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24B4-EBA8-490E-B1DE-5DBCBB834445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5076C4D-4CEE-44EC-9126-884F11523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8998E02-3FB3-47C8-9DDE-869BD9A62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11EB-D938-486F-8D84-CD2F7FE0D2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941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F659A0-53DA-4DA7-803C-982792DF8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3E26A3A-D093-4580-8A3E-AEE88B47C3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992E680-22E6-4551-AFCC-4CEBC64237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78EB221-3536-49C0-B0A1-451E25F73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24B4-EBA8-490E-B1DE-5DBCBB834445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19DED04-499A-4E32-93B8-A35B60EC7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002F017-9E5C-459D-8876-78E8904A5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11EB-D938-486F-8D84-CD2F7FE0D2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0251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BBF3D43-2E3C-42EC-9016-42C658F7D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F962933-C349-437A-97B1-00A848F2F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210D5C2-D3A9-4029-8446-F96C1E279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324B4-EBA8-490E-B1DE-5DBCBB834445}" type="datetimeFigureOut">
              <a:rPr lang="zh-TW" altLang="en-US" smtClean="0"/>
              <a:t>2024/9/3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1D33F21-E6B6-4816-B9CE-799B9FDD4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D593E54-B5F4-42F8-BFC2-986E4EC9F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D11EB-D938-486F-8D84-CD2F7FE0D2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6507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package" Target="../embeddings/Microsoft_Word_Document1.docx"/><Relationship Id="rId4" Type="http://schemas.openxmlformats.org/officeDocument/2006/relationships/image" Target="../media/image1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92510" y="1628800"/>
            <a:ext cx="11206980" cy="4608512"/>
          </a:xfrm>
        </p:spPr>
        <p:txBody>
          <a:bodyPr rtlCol="0">
            <a:noAutofit/>
          </a:bodyPr>
          <a:lstStyle/>
          <a:p>
            <a:pPr algn="ctr"/>
            <a:r>
              <a:rPr lang="en-US" altLang="zh-TW" sz="6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en-US" sz="6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學年度第一學期防災演練</a:t>
            </a:r>
            <a:br>
              <a:rPr lang="en-US" altLang="zh-TW" sz="7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預演：</a:t>
            </a:r>
            <a:br>
              <a:rPr lang="en-US" altLang="zh-TW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</a:br>
            <a:r>
              <a:rPr lang="en-US" altLang="zh-TW" b="1" u="sng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b="1" u="sng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u="sng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b="1" u="sng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b="1" u="sng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u="sng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b="1" u="sng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)14:50-15:20</a:t>
            </a:r>
            <a:br>
              <a:rPr lang="en-US" altLang="zh-TW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正式演練：</a:t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r>
              <a:rPr lang="en-US" altLang="zh-TW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09:21-09:50</a:t>
            </a:r>
            <a:endParaRPr lang="zh-TW" altLang="en-US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ç¶²ç«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16633"/>
            <a:ext cx="2376264" cy="55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62" y="1670131"/>
            <a:ext cx="6665638" cy="4999229"/>
          </a:xfrm>
          <a:prstGeom prst="rect">
            <a:avLst/>
          </a:prstGeom>
        </p:spPr>
      </p:pic>
      <p:sp>
        <p:nvSpPr>
          <p:cNvPr id="6" name="副標題 2"/>
          <p:cNvSpPr txBox="1">
            <a:spLocks/>
          </p:cNvSpPr>
          <p:nvPr/>
        </p:nvSpPr>
        <p:spPr>
          <a:xfrm>
            <a:off x="444617" y="188640"/>
            <a:ext cx="11568418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5800" b="1" dirty="0">
                <a:solidFill>
                  <a:srgbClr val="FF0000"/>
                </a:solidFill>
              </a:rPr>
              <a:t>書包置於頭部迅速、安靜至田徑場集合</a:t>
            </a:r>
            <a:r>
              <a:rPr lang="en-US" altLang="zh-TW" sz="5800" b="1" dirty="0">
                <a:solidFill>
                  <a:srgbClr val="FF0000"/>
                </a:solidFill>
              </a:rPr>
              <a:t>!</a:t>
            </a:r>
            <a:endParaRPr lang="zh-TW" altLang="en-US" sz="5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8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群組 33">
            <a:extLst>
              <a:ext uri="{FF2B5EF4-FFF2-40B4-BE49-F238E27FC236}">
                <a16:creationId xmlns:a16="http://schemas.microsoft.com/office/drawing/2014/main" id="{B8E5EAA5-1D98-475A-8842-1C5DDE48D5B7}"/>
              </a:ext>
            </a:extLst>
          </p:cNvPr>
          <p:cNvGrpSpPr/>
          <p:nvPr/>
        </p:nvGrpSpPr>
        <p:grpSpPr>
          <a:xfrm>
            <a:off x="267381" y="1635633"/>
            <a:ext cx="11647917" cy="748543"/>
            <a:chOff x="4239242" y="1601141"/>
            <a:chExt cx="6951427" cy="748933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35467BB-546D-409A-804A-3EBF8CF1291A}"/>
                </a:ext>
              </a:extLst>
            </p:cNvPr>
            <p:cNvSpPr/>
            <p:nvPr/>
          </p:nvSpPr>
          <p:spPr>
            <a:xfrm>
              <a:off x="4239242" y="1602298"/>
              <a:ext cx="686501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 dirty="0"/>
                <a:t>高中地科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4CF992E-28AB-4749-94E1-B88C8E443349}"/>
                </a:ext>
              </a:extLst>
            </p:cNvPr>
            <p:cNvSpPr/>
            <p:nvPr/>
          </p:nvSpPr>
          <p:spPr>
            <a:xfrm>
              <a:off x="4935751" y="1602298"/>
              <a:ext cx="408942" cy="746620"/>
            </a:xfrm>
            <a:prstGeom prst="rect">
              <a:avLst/>
            </a:prstGeom>
            <a:solidFill>
              <a:srgbClr val="FFCCFF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C</a:t>
              </a:r>
            </a:p>
            <a:p>
              <a:pPr algn="ctr"/>
              <a:r>
                <a:rPr lang="zh-TW" altLang="en-US" sz="1600" dirty="0"/>
                <a:t>樓梯</a:t>
              </a: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C6DCBE1-FDCF-4D01-A522-14C6D0111D97}"/>
                </a:ext>
              </a:extLst>
            </p:cNvPr>
            <p:cNvSpPr/>
            <p:nvPr/>
          </p:nvSpPr>
          <p:spPr>
            <a:xfrm>
              <a:off x="5359740" y="1602298"/>
              <a:ext cx="382534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/>
                <a:t>男廁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9F33C33A-CEB8-42AB-833B-07D12A9BF787}"/>
                </a:ext>
              </a:extLst>
            </p:cNvPr>
            <p:cNvSpPr/>
            <p:nvPr/>
          </p:nvSpPr>
          <p:spPr>
            <a:xfrm>
              <a:off x="5742275" y="1602298"/>
              <a:ext cx="411060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/>
                <a:t>女廁</a:t>
              </a: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2B985116-247E-48B2-8F24-3394C8014FEC}"/>
                </a:ext>
              </a:extLst>
            </p:cNvPr>
            <p:cNvSpPr/>
            <p:nvPr/>
          </p:nvSpPr>
          <p:spPr>
            <a:xfrm>
              <a:off x="6151356" y="1601141"/>
              <a:ext cx="594879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 dirty="0">
                  <a:latin typeface="Arial Black" panose="020B0A04020102020204" pitchFamily="34" charset="0"/>
                  <a:cs typeface="Calibri" panose="020F0502020204030204" pitchFamily="34" charset="0"/>
                </a:rPr>
                <a:t>805</a:t>
              </a:r>
              <a:endParaRPr lang="zh-TW" altLang="en-US" sz="1600" b="1" dirty="0">
                <a:latin typeface="Arial Black" panose="020B0A04020102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EA94A6A0-843A-4826-8B6E-49540447927D}"/>
                </a:ext>
              </a:extLst>
            </p:cNvPr>
            <p:cNvSpPr/>
            <p:nvPr/>
          </p:nvSpPr>
          <p:spPr>
            <a:xfrm>
              <a:off x="6744255" y="1603454"/>
              <a:ext cx="393065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804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9BC458F-04EA-4788-B16F-2659264D6426}"/>
                </a:ext>
              </a:extLst>
            </p:cNvPr>
            <p:cNvSpPr/>
            <p:nvPr/>
          </p:nvSpPr>
          <p:spPr>
            <a:xfrm>
              <a:off x="7132396" y="1601141"/>
              <a:ext cx="360299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803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396D55FA-F598-44D2-83D9-5A148C1728A6}"/>
                </a:ext>
              </a:extLst>
            </p:cNvPr>
            <p:cNvSpPr/>
            <p:nvPr/>
          </p:nvSpPr>
          <p:spPr>
            <a:xfrm>
              <a:off x="7502162" y="1603454"/>
              <a:ext cx="356674" cy="7370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802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189A77C-6434-4735-AA68-52E1469E21FB}"/>
                </a:ext>
              </a:extLst>
            </p:cNvPr>
            <p:cNvSpPr/>
            <p:nvPr/>
          </p:nvSpPr>
          <p:spPr>
            <a:xfrm>
              <a:off x="10083459" y="1602298"/>
              <a:ext cx="357404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701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C779B12D-D9EE-4BEE-B994-350B30BDEB0A}"/>
                </a:ext>
              </a:extLst>
            </p:cNvPr>
            <p:cNvSpPr/>
            <p:nvPr/>
          </p:nvSpPr>
          <p:spPr>
            <a:xfrm>
              <a:off x="9714796" y="1602298"/>
              <a:ext cx="357404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702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9EB1C23-5C1C-4BEA-B872-A95C47EEBC70}"/>
                </a:ext>
              </a:extLst>
            </p:cNvPr>
            <p:cNvSpPr/>
            <p:nvPr/>
          </p:nvSpPr>
          <p:spPr>
            <a:xfrm>
              <a:off x="9356895" y="1602298"/>
              <a:ext cx="357810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703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B9985E0A-5C0A-4CAC-8FBB-656A4BE74D87}"/>
                </a:ext>
              </a:extLst>
            </p:cNvPr>
            <p:cNvSpPr/>
            <p:nvPr/>
          </p:nvSpPr>
          <p:spPr>
            <a:xfrm>
              <a:off x="8985377" y="1602298"/>
              <a:ext cx="360299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704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622B6410-68D7-413B-A9AD-D82A35233EDD}"/>
                </a:ext>
              </a:extLst>
            </p:cNvPr>
            <p:cNvSpPr/>
            <p:nvPr/>
          </p:nvSpPr>
          <p:spPr>
            <a:xfrm>
              <a:off x="8621834" y="1602298"/>
              <a:ext cx="360299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705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B07870B-1110-4610-993E-F6DD43979577}"/>
                </a:ext>
              </a:extLst>
            </p:cNvPr>
            <p:cNvSpPr/>
            <p:nvPr/>
          </p:nvSpPr>
          <p:spPr>
            <a:xfrm>
              <a:off x="8242234" y="1602298"/>
              <a:ext cx="382534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706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3106013F-7611-467E-86E5-1FC48211264E}"/>
                </a:ext>
              </a:extLst>
            </p:cNvPr>
            <p:cNvSpPr/>
            <p:nvPr/>
          </p:nvSpPr>
          <p:spPr>
            <a:xfrm>
              <a:off x="7862080" y="1602298"/>
              <a:ext cx="371202" cy="73938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801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27B1BCC-3AAD-4CC9-8122-451C905BA61B}"/>
                </a:ext>
              </a:extLst>
            </p:cNvPr>
            <p:cNvSpPr/>
            <p:nvPr/>
          </p:nvSpPr>
          <p:spPr>
            <a:xfrm>
              <a:off x="10779609" y="1602298"/>
              <a:ext cx="411060" cy="746620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B</a:t>
              </a:r>
            </a:p>
            <a:p>
              <a:pPr algn="ctr"/>
              <a:r>
                <a:rPr lang="zh-TW" altLang="en-US" sz="1600" dirty="0"/>
                <a:t>樓梯</a:t>
              </a: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3C6BD549-3DB4-4895-86F4-4C5BCF4C32EA}"/>
                </a:ext>
              </a:extLst>
            </p:cNvPr>
            <p:cNvSpPr/>
            <p:nvPr/>
          </p:nvSpPr>
          <p:spPr>
            <a:xfrm>
              <a:off x="10444107" y="1602298"/>
              <a:ext cx="332259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/>
                <a:t>女廁</a:t>
              </a:r>
            </a:p>
          </p:txBody>
        </p:sp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5995948D-A3F9-4A74-A561-7B1236CDF523}"/>
              </a:ext>
            </a:extLst>
          </p:cNvPr>
          <p:cNvSpPr/>
          <p:nvPr/>
        </p:nvSpPr>
        <p:spPr>
          <a:xfrm>
            <a:off x="6975120" y="2406502"/>
            <a:ext cx="686143" cy="28147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798" b="1" dirty="0"/>
              <a:t>至</a:t>
            </a:r>
            <a:endParaRPr lang="en-US" altLang="zh-TW" sz="1798" b="1" dirty="0"/>
          </a:p>
          <a:p>
            <a:pPr algn="ctr"/>
            <a:r>
              <a:rPr lang="zh-TW" altLang="en-US" sz="1798" b="1" dirty="0"/>
              <a:t>德</a:t>
            </a:r>
            <a:endParaRPr lang="en-US" altLang="zh-TW" sz="1798" b="1" dirty="0"/>
          </a:p>
          <a:p>
            <a:pPr algn="ctr"/>
            <a:r>
              <a:rPr lang="zh-TW" altLang="en-US" sz="1798" b="1" dirty="0"/>
              <a:t>樓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CA23885-C4FA-48E0-A0BB-50E283E2B9BD}"/>
              </a:ext>
            </a:extLst>
          </p:cNvPr>
          <p:cNvSpPr/>
          <p:nvPr/>
        </p:nvSpPr>
        <p:spPr>
          <a:xfrm>
            <a:off x="6421743" y="2431051"/>
            <a:ext cx="516536" cy="1065204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latin typeface="Arial Black" panose="020B0A04020102020204" pitchFamily="34" charset="0"/>
              </a:rPr>
              <a:t>A</a:t>
            </a:r>
          </a:p>
          <a:p>
            <a:pPr algn="ctr"/>
            <a:r>
              <a:rPr lang="en-US" altLang="zh-TW" sz="1600" dirty="0">
                <a:latin typeface="Arial Black" panose="020B0A04020102020204" pitchFamily="34" charset="0"/>
              </a:rPr>
              <a:t>2</a:t>
            </a:r>
            <a:r>
              <a:rPr lang="zh-TW" altLang="en-US" sz="1600" dirty="0"/>
              <a:t>樓梯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06C9F5E2-FF5F-4ECC-B43D-8CCE39CC9544}"/>
              </a:ext>
            </a:extLst>
          </p:cNvPr>
          <p:cNvSpPr/>
          <p:nvPr/>
        </p:nvSpPr>
        <p:spPr>
          <a:xfrm>
            <a:off x="7698102" y="2431051"/>
            <a:ext cx="456455" cy="10652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latin typeface="Arial Black" panose="020B0A04020102020204" pitchFamily="34" charset="0"/>
              </a:rPr>
              <a:t>A1</a:t>
            </a:r>
            <a:r>
              <a:rPr lang="zh-TW" altLang="en-US" sz="1600" dirty="0"/>
              <a:t>樓梯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2EB646AE-393F-4F2B-AEE4-4E2F9069B870}"/>
              </a:ext>
            </a:extLst>
          </p:cNvPr>
          <p:cNvSpPr/>
          <p:nvPr/>
        </p:nvSpPr>
        <p:spPr>
          <a:xfrm>
            <a:off x="2536675" y="2456608"/>
            <a:ext cx="603141" cy="746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latin typeface="Arial Black" panose="020B0A04020102020204" pitchFamily="34" charset="0"/>
              </a:rPr>
              <a:t>806</a:t>
            </a:r>
            <a:endParaRPr lang="zh-TW" altLang="en-US" sz="1600" dirty="0">
              <a:latin typeface="Arial Black" panose="020B0A04020102020204" pitchFamily="34" charset="0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F29B359F-2C71-4A9F-986B-5606DFE7E301}"/>
              </a:ext>
            </a:extLst>
          </p:cNvPr>
          <p:cNvSpPr/>
          <p:nvPr/>
        </p:nvSpPr>
        <p:spPr>
          <a:xfrm>
            <a:off x="8864107" y="1631294"/>
            <a:ext cx="3084383" cy="770225"/>
          </a:xfrm>
          <a:prstGeom prst="roundRect">
            <a:avLst/>
          </a:prstGeom>
          <a:noFill/>
          <a:ln w="762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E1904A93-37E2-4550-9441-BADC7EBE56CF}"/>
              </a:ext>
            </a:extLst>
          </p:cNvPr>
          <p:cNvSpPr/>
          <p:nvPr/>
        </p:nvSpPr>
        <p:spPr>
          <a:xfrm>
            <a:off x="7647267" y="1623486"/>
            <a:ext cx="1159763" cy="767916"/>
          </a:xfrm>
          <a:prstGeom prst="roundRect">
            <a:avLst/>
          </a:prstGeom>
          <a:noFill/>
          <a:ln w="7620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64EB6B74-9E65-487E-93FF-403F8ED02E9D}"/>
              </a:ext>
            </a:extLst>
          </p:cNvPr>
          <p:cNvSpPr/>
          <p:nvPr/>
        </p:nvSpPr>
        <p:spPr>
          <a:xfrm>
            <a:off x="6350108" y="1637946"/>
            <a:ext cx="1229376" cy="753461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58014160-21BE-4DF9-994E-7DE57E8E4660}"/>
              </a:ext>
            </a:extLst>
          </p:cNvPr>
          <p:cNvSpPr/>
          <p:nvPr/>
        </p:nvSpPr>
        <p:spPr>
          <a:xfrm>
            <a:off x="1429938" y="1633321"/>
            <a:ext cx="4881704" cy="763000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2636D950-F07B-462C-A700-C32F4B6AE97B}"/>
              </a:ext>
            </a:extLst>
          </p:cNvPr>
          <p:cNvSpPr/>
          <p:nvPr/>
        </p:nvSpPr>
        <p:spPr>
          <a:xfrm>
            <a:off x="2543379" y="2431050"/>
            <a:ext cx="613766" cy="771791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A8134F53-BA70-48D2-9F97-95F8BCA9E88A}"/>
              </a:ext>
            </a:extLst>
          </p:cNvPr>
          <p:cNvSpPr/>
          <p:nvPr/>
        </p:nvSpPr>
        <p:spPr>
          <a:xfrm>
            <a:off x="1799356" y="295502"/>
            <a:ext cx="9137369" cy="769041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algn="ctr"/>
            <a:r>
              <a:rPr lang="zh-TW" altLang="en-US" sz="439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教學大樓教室防災疏散路線圖 </a:t>
            </a:r>
            <a:r>
              <a:rPr lang="en-US" altLang="zh-TW" sz="439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1F</a:t>
            </a:r>
            <a:endParaRPr lang="zh-TW" altLang="en-US" sz="4398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7762A011-A456-4036-AAD7-80D8DA93784B}"/>
              </a:ext>
            </a:extLst>
          </p:cNvPr>
          <p:cNvGrpSpPr/>
          <p:nvPr/>
        </p:nvGrpSpPr>
        <p:grpSpPr>
          <a:xfrm>
            <a:off x="1171937" y="2342289"/>
            <a:ext cx="1188286" cy="2814712"/>
            <a:chOff x="1306556" y="2477102"/>
            <a:chExt cx="1188906" cy="2891852"/>
          </a:xfrm>
        </p:grpSpPr>
        <p:sp>
          <p:nvSpPr>
            <p:cNvPr id="2" name="箭號: 向下 1">
              <a:extLst>
                <a:ext uri="{FF2B5EF4-FFF2-40B4-BE49-F238E27FC236}">
                  <a16:creationId xmlns:a16="http://schemas.microsoft.com/office/drawing/2014/main" id="{ECF7D13E-7E4E-438C-9BD3-FBF625264A7B}"/>
                </a:ext>
              </a:extLst>
            </p:cNvPr>
            <p:cNvSpPr/>
            <p:nvPr/>
          </p:nvSpPr>
          <p:spPr>
            <a:xfrm>
              <a:off x="1306556" y="2537928"/>
              <a:ext cx="1188906" cy="2831026"/>
            </a:xfrm>
            <a:prstGeom prst="downArrow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 dirty="0"/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E1CCC30B-6C4C-45F3-B0C1-1BE6AA58952F}"/>
                </a:ext>
              </a:extLst>
            </p:cNvPr>
            <p:cNvSpPr txBox="1"/>
            <p:nvPr/>
          </p:nvSpPr>
          <p:spPr>
            <a:xfrm>
              <a:off x="1711065" y="2477102"/>
              <a:ext cx="318782" cy="1517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TW" sz="1798" dirty="0"/>
            </a:p>
            <a:p>
              <a:r>
                <a:rPr lang="zh-TW" altLang="en-US" sz="1798" b="1" dirty="0"/>
                <a:t>往眼鏡區</a:t>
              </a:r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F937EC91-3072-4EA3-B371-70152D441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524" y="1635633"/>
            <a:ext cx="685068" cy="763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C990A5F-04AA-4BF7-8A10-9C8A54047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237" y="1635633"/>
            <a:ext cx="619239" cy="739003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E14DCC83-C816-42E2-AC44-B9E063FB1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5283" y="1635634"/>
            <a:ext cx="556739" cy="736691"/>
          </a:xfrm>
          <a:prstGeom prst="rect">
            <a:avLst/>
          </a:prstGeom>
        </p:spPr>
      </p:pic>
      <p:grpSp>
        <p:nvGrpSpPr>
          <p:cNvPr id="53" name="群組 52">
            <a:extLst>
              <a:ext uri="{FF2B5EF4-FFF2-40B4-BE49-F238E27FC236}">
                <a16:creationId xmlns:a16="http://schemas.microsoft.com/office/drawing/2014/main" id="{F7DECC3C-B30F-4025-AACF-65EAC9FA2AC0}"/>
              </a:ext>
            </a:extLst>
          </p:cNvPr>
          <p:cNvGrpSpPr/>
          <p:nvPr/>
        </p:nvGrpSpPr>
        <p:grpSpPr>
          <a:xfrm>
            <a:off x="10976763" y="2372325"/>
            <a:ext cx="1188286" cy="2888279"/>
            <a:chOff x="1306556" y="2537928"/>
            <a:chExt cx="1188906" cy="2831026"/>
          </a:xfrm>
        </p:grpSpPr>
        <p:sp>
          <p:nvSpPr>
            <p:cNvPr id="54" name="箭號: 向下 53">
              <a:extLst>
                <a:ext uri="{FF2B5EF4-FFF2-40B4-BE49-F238E27FC236}">
                  <a16:creationId xmlns:a16="http://schemas.microsoft.com/office/drawing/2014/main" id="{01F5AED0-759E-4CCD-9E59-EE34BFCB9FC8}"/>
                </a:ext>
              </a:extLst>
            </p:cNvPr>
            <p:cNvSpPr/>
            <p:nvPr/>
          </p:nvSpPr>
          <p:spPr>
            <a:xfrm>
              <a:off x="1306556" y="2537928"/>
              <a:ext cx="1188906" cy="2831026"/>
            </a:xfrm>
            <a:prstGeom prst="downArrow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 dirty="0"/>
            </a:p>
          </p:txBody>
        </p:sp>
        <p:sp>
          <p:nvSpPr>
            <p:cNvPr id="55" name="文字方塊 54">
              <a:extLst>
                <a:ext uri="{FF2B5EF4-FFF2-40B4-BE49-F238E27FC236}">
                  <a16:creationId xmlns:a16="http://schemas.microsoft.com/office/drawing/2014/main" id="{58B26130-0DFA-43D4-92F4-3B10C186ADE5}"/>
                </a:ext>
              </a:extLst>
            </p:cNvPr>
            <p:cNvSpPr txBox="1"/>
            <p:nvPr/>
          </p:nvSpPr>
          <p:spPr>
            <a:xfrm>
              <a:off x="1729302" y="2946333"/>
              <a:ext cx="318782" cy="1718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798" b="1" dirty="0"/>
                <a:t>往</a:t>
              </a:r>
              <a:endParaRPr lang="en-US" altLang="zh-TW" sz="1798" b="1" dirty="0"/>
            </a:p>
            <a:p>
              <a:r>
                <a:rPr lang="zh-TW" altLang="en-US" sz="1798" b="1" dirty="0"/>
                <a:t>圖書館拱門</a:t>
              </a:r>
            </a:p>
          </p:txBody>
        </p: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8DAC86F9-F64B-4513-A360-88E5394B8A7F}"/>
              </a:ext>
            </a:extLst>
          </p:cNvPr>
          <p:cNvGrpSpPr/>
          <p:nvPr/>
        </p:nvGrpSpPr>
        <p:grpSpPr>
          <a:xfrm>
            <a:off x="7445104" y="2404705"/>
            <a:ext cx="980548" cy="3876908"/>
            <a:chOff x="1306556" y="2537928"/>
            <a:chExt cx="1188906" cy="2831026"/>
          </a:xfrm>
        </p:grpSpPr>
        <p:sp>
          <p:nvSpPr>
            <p:cNvPr id="58" name="箭號: 向下 57">
              <a:extLst>
                <a:ext uri="{FF2B5EF4-FFF2-40B4-BE49-F238E27FC236}">
                  <a16:creationId xmlns:a16="http://schemas.microsoft.com/office/drawing/2014/main" id="{7C77CF25-EDA5-43A5-887D-7F210170B87D}"/>
                </a:ext>
              </a:extLst>
            </p:cNvPr>
            <p:cNvSpPr/>
            <p:nvPr/>
          </p:nvSpPr>
          <p:spPr>
            <a:xfrm>
              <a:off x="1306556" y="2537928"/>
              <a:ext cx="1188906" cy="2831026"/>
            </a:xfrm>
            <a:prstGeom prst="downArrow">
              <a:avLst/>
            </a:prstGeom>
            <a:noFill/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 dirty="0"/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C9656466-356A-41F5-82EB-BB96B238AD0D}"/>
                </a:ext>
              </a:extLst>
            </p:cNvPr>
            <p:cNvSpPr txBox="1"/>
            <p:nvPr/>
          </p:nvSpPr>
          <p:spPr>
            <a:xfrm>
              <a:off x="1656453" y="3740987"/>
              <a:ext cx="510310" cy="673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798" b="1" dirty="0"/>
                <a:t>往</a:t>
              </a:r>
              <a:endParaRPr lang="en-US" altLang="zh-TW" sz="1798" b="1" dirty="0"/>
            </a:p>
            <a:p>
              <a:r>
                <a:rPr lang="zh-TW" altLang="en-US" sz="1798" b="1" dirty="0"/>
                <a:t>穿堂</a:t>
              </a:r>
              <a:endParaRPr lang="en-US" altLang="zh-TW" sz="1798" b="1" dirty="0"/>
            </a:p>
          </p:txBody>
        </p:sp>
      </p:grp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FE8F0BE8-5312-46FE-8412-7D021DA7E2F2}"/>
              </a:ext>
            </a:extLst>
          </p:cNvPr>
          <p:cNvGrpSpPr/>
          <p:nvPr/>
        </p:nvGrpSpPr>
        <p:grpSpPr>
          <a:xfrm>
            <a:off x="6181700" y="2431053"/>
            <a:ext cx="980548" cy="3829491"/>
            <a:chOff x="1306556" y="2537928"/>
            <a:chExt cx="1188906" cy="2831026"/>
          </a:xfrm>
        </p:grpSpPr>
        <p:sp>
          <p:nvSpPr>
            <p:cNvPr id="62" name="箭號: 向下 61">
              <a:extLst>
                <a:ext uri="{FF2B5EF4-FFF2-40B4-BE49-F238E27FC236}">
                  <a16:creationId xmlns:a16="http://schemas.microsoft.com/office/drawing/2014/main" id="{EE40FDC5-FD7D-40A7-A8D4-92BAF7DB8585}"/>
                </a:ext>
              </a:extLst>
            </p:cNvPr>
            <p:cNvSpPr/>
            <p:nvPr/>
          </p:nvSpPr>
          <p:spPr>
            <a:xfrm>
              <a:off x="1306556" y="2537928"/>
              <a:ext cx="1188906" cy="2831026"/>
            </a:xfrm>
            <a:prstGeom prst="downArrow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 dirty="0"/>
            </a:p>
          </p:txBody>
        </p:sp>
        <p:sp>
          <p:nvSpPr>
            <p:cNvPr id="64" name="文字方塊 63">
              <a:extLst>
                <a:ext uri="{FF2B5EF4-FFF2-40B4-BE49-F238E27FC236}">
                  <a16:creationId xmlns:a16="http://schemas.microsoft.com/office/drawing/2014/main" id="{57C4B81D-39B8-4E07-81A5-66225FF8352B}"/>
                </a:ext>
              </a:extLst>
            </p:cNvPr>
            <p:cNvSpPr txBox="1"/>
            <p:nvPr/>
          </p:nvSpPr>
          <p:spPr>
            <a:xfrm>
              <a:off x="1683804" y="3736408"/>
              <a:ext cx="510310" cy="682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798" b="1" dirty="0"/>
                <a:t>往</a:t>
              </a:r>
              <a:endParaRPr lang="en-US" altLang="zh-TW" sz="1798" b="1" dirty="0"/>
            </a:p>
            <a:p>
              <a:r>
                <a:rPr lang="zh-TW" altLang="en-US" sz="1798" b="1" dirty="0"/>
                <a:t>穿堂</a:t>
              </a:r>
              <a:endParaRPr lang="en-US" altLang="zh-TW" sz="1798" b="1" dirty="0"/>
            </a:p>
          </p:txBody>
        </p:sp>
      </p:grp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DD38CB16-5400-417D-9CC0-C70AA60B4E61}"/>
              </a:ext>
            </a:extLst>
          </p:cNvPr>
          <p:cNvSpPr/>
          <p:nvPr/>
        </p:nvSpPr>
        <p:spPr>
          <a:xfrm>
            <a:off x="2579595" y="5157003"/>
            <a:ext cx="3457818" cy="154931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798" dirty="0">
                <a:solidFill>
                  <a:schemeClr val="tx1"/>
                </a:solidFill>
                <a:latin typeface="Arial Black" panose="020B0A04020102020204" pitchFamily="34" charset="0"/>
              </a:rPr>
              <a:t>802.803.804.805.806</a:t>
            </a:r>
            <a:r>
              <a:rPr lang="zh-TW" altLang="en-US" sz="1798" dirty="0">
                <a:solidFill>
                  <a:schemeClr val="tx1"/>
                </a:solidFill>
              </a:rPr>
              <a:t>班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zh-TW" altLang="en-US" sz="1798" dirty="0">
                <a:solidFill>
                  <a:schemeClr val="tx1"/>
                </a:solidFill>
              </a:rPr>
              <a:t>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C</a:t>
            </a:r>
            <a:r>
              <a:rPr lang="zh-TW" altLang="en-US" sz="1798" dirty="0">
                <a:solidFill>
                  <a:srgbClr val="FF0000"/>
                </a:solidFill>
              </a:rPr>
              <a:t>樓梯前→</a:t>
            </a:r>
            <a:endParaRPr lang="en-US" altLang="zh-TW" sz="1798" dirty="0">
              <a:solidFill>
                <a:srgbClr val="FF0000"/>
              </a:solidFill>
            </a:endParaRPr>
          </a:p>
          <a:p>
            <a:r>
              <a:rPr lang="zh-TW" altLang="en-US" sz="1798" dirty="0">
                <a:solidFill>
                  <a:srgbClr val="FF0000"/>
                </a:solidFill>
              </a:rPr>
              <a:t>眼鏡區→交安教室旁拱門→</a:t>
            </a:r>
            <a:endParaRPr lang="en-US" altLang="zh-TW" sz="1798" dirty="0">
              <a:solidFill>
                <a:srgbClr val="FF0000"/>
              </a:solidFill>
            </a:endParaRPr>
          </a:p>
          <a:p>
            <a:r>
              <a:rPr lang="zh-TW" altLang="en-US" sz="1798" dirty="0">
                <a:solidFill>
                  <a:srgbClr val="FF0000"/>
                </a:solidFill>
              </a:rPr>
              <a:t>大同道→司令台右側→田徑場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4FF47542-143D-4550-BC19-ABD923167EC9}"/>
              </a:ext>
            </a:extLst>
          </p:cNvPr>
          <p:cNvSpPr/>
          <p:nvPr/>
        </p:nvSpPr>
        <p:spPr>
          <a:xfrm>
            <a:off x="2629909" y="3822910"/>
            <a:ext cx="3409644" cy="1158849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798" dirty="0">
                <a:solidFill>
                  <a:schemeClr val="tx1"/>
                </a:solidFill>
                <a:latin typeface="Arial Black" panose="020B0A04020102020204" pitchFamily="34" charset="0"/>
              </a:rPr>
              <a:t>706.801</a:t>
            </a:r>
            <a:r>
              <a:rPr lang="zh-TW" altLang="en-US" sz="1798" dirty="0">
                <a:solidFill>
                  <a:schemeClr val="tx1"/>
                </a:solidFill>
              </a:rPr>
              <a:t>班路線：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A2</a:t>
            </a:r>
            <a:r>
              <a:rPr lang="zh-TW" altLang="en-US" sz="1798" dirty="0">
                <a:solidFill>
                  <a:srgbClr val="FF0000"/>
                </a:solidFill>
              </a:rPr>
              <a:t>樓梯前→穿堂→</a:t>
            </a:r>
            <a:r>
              <a:rPr lang="zh-TW" altLang="en-US" sz="1600" dirty="0">
                <a:solidFill>
                  <a:srgbClr val="FF0000"/>
                </a:solidFill>
              </a:rPr>
              <a:t>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B22E3D81-2358-41EF-94C7-79FE1CEEBB10}"/>
              </a:ext>
            </a:extLst>
          </p:cNvPr>
          <p:cNvSpPr/>
          <p:nvPr/>
        </p:nvSpPr>
        <p:spPr>
          <a:xfrm>
            <a:off x="8493478" y="5473089"/>
            <a:ext cx="2569015" cy="1089415"/>
          </a:xfrm>
          <a:prstGeom prst="round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798" dirty="0">
                <a:solidFill>
                  <a:schemeClr val="tx1"/>
                </a:solidFill>
                <a:latin typeface="Arial Black" panose="020B0A04020102020204" pitchFamily="34" charset="0"/>
              </a:rPr>
              <a:t>704.705</a:t>
            </a:r>
            <a:r>
              <a:rPr lang="zh-TW" altLang="en-US" sz="1798" dirty="0">
                <a:solidFill>
                  <a:schemeClr val="tx1"/>
                </a:solidFill>
              </a:rPr>
              <a:t>班路線：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A1</a:t>
            </a:r>
            <a:r>
              <a:rPr lang="zh-TW" altLang="en-US" sz="1798" dirty="0">
                <a:solidFill>
                  <a:srgbClr val="FF0000"/>
                </a:solidFill>
              </a:rPr>
              <a:t>樓梯前→穿堂→田徑場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5A2F8B5F-231C-4731-A954-6389933B4877}"/>
              </a:ext>
            </a:extLst>
          </p:cNvPr>
          <p:cNvSpPr/>
          <p:nvPr/>
        </p:nvSpPr>
        <p:spPr>
          <a:xfrm>
            <a:off x="8425653" y="4165305"/>
            <a:ext cx="2511073" cy="1065204"/>
          </a:xfrm>
          <a:prstGeom prst="round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798" dirty="0">
                <a:solidFill>
                  <a:schemeClr val="tx1"/>
                </a:solidFill>
                <a:latin typeface="Arial Black" panose="020B0A04020102020204" pitchFamily="34" charset="0"/>
              </a:rPr>
              <a:t>701.702.703</a:t>
            </a:r>
            <a:r>
              <a:rPr lang="zh-TW" altLang="en-US" sz="1798" dirty="0">
                <a:solidFill>
                  <a:schemeClr val="tx1"/>
                </a:solidFill>
              </a:rPr>
              <a:t>班路線：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B</a:t>
            </a:r>
            <a:r>
              <a:rPr lang="zh-TW" altLang="en-US" sz="1798" dirty="0">
                <a:solidFill>
                  <a:srgbClr val="FF0000"/>
                </a:solidFill>
              </a:rPr>
              <a:t>樓梯前→</a:t>
            </a:r>
            <a:r>
              <a:rPr lang="zh-TW" altLang="en-US" sz="1600" dirty="0">
                <a:solidFill>
                  <a:srgbClr val="FF0000"/>
                </a:solidFill>
              </a:rPr>
              <a:t>圖書館前拱門→</a:t>
            </a:r>
            <a:r>
              <a:rPr lang="zh-TW" altLang="en-US" sz="1798" dirty="0">
                <a:solidFill>
                  <a:srgbClr val="FF0000"/>
                </a:solidFill>
              </a:rPr>
              <a:t>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0D546E80-9209-4DD0-9738-4161AB9744B4}"/>
              </a:ext>
            </a:extLst>
          </p:cNvPr>
          <p:cNvSpPr/>
          <p:nvPr/>
        </p:nvSpPr>
        <p:spPr>
          <a:xfrm>
            <a:off x="339721" y="5816270"/>
            <a:ext cx="1712140" cy="746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798" dirty="0"/>
              <a:t>疏散集合地</a:t>
            </a:r>
            <a:r>
              <a:rPr lang="en-US" altLang="zh-TW" sz="1798" dirty="0"/>
              <a:t>:</a:t>
            </a:r>
          </a:p>
          <a:p>
            <a:pPr algn="ctr"/>
            <a:r>
              <a:rPr lang="zh-TW" altLang="en-US" sz="1798" dirty="0"/>
              <a:t>田徑場</a:t>
            </a:r>
          </a:p>
        </p:txBody>
      </p:sp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8079C4BC-BB0B-4610-9827-5F25FB5CA1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10"/>
          <a:stretch/>
        </p:blipFill>
        <p:spPr>
          <a:xfrm>
            <a:off x="103085" y="274975"/>
            <a:ext cx="1965004" cy="35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9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群組 33">
            <a:extLst>
              <a:ext uri="{FF2B5EF4-FFF2-40B4-BE49-F238E27FC236}">
                <a16:creationId xmlns:a16="http://schemas.microsoft.com/office/drawing/2014/main" id="{B8E5EAA5-1D98-475A-8842-1C5DDE48D5B7}"/>
              </a:ext>
            </a:extLst>
          </p:cNvPr>
          <p:cNvGrpSpPr/>
          <p:nvPr/>
        </p:nvGrpSpPr>
        <p:grpSpPr>
          <a:xfrm>
            <a:off x="267381" y="1635633"/>
            <a:ext cx="11647917" cy="748543"/>
            <a:chOff x="4239242" y="1601141"/>
            <a:chExt cx="6951427" cy="748933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35467BB-546D-409A-804A-3EBF8CF1291A}"/>
                </a:ext>
              </a:extLst>
            </p:cNvPr>
            <p:cNvSpPr/>
            <p:nvPr/>
          </p:nvSpPr>
          <p:spPr>
            <a:xfrm>
              <a:off x="4239242" y="1602298"/>
              <a:ext cx="686501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 dirty="0"/>
                <a:t>器材室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4CF992E-28AB-4749-94E1-B88C8E443349}"/>
                </a:ext>
              </a:extLst>
            </p:cNvPr>
            <p:cNvSpPr/>
            <p:nvPr/>
          </p:nvSpPr>
          <p:spPr>
            <a:xfrm>
              <a:off x="4935751" y="1602298"/>
              <a:ext cx="408942" cy="746620"/>
            </a:xfrm>
            <a:prstGeom prst="rect">
              <a:avLst/>
            </a:prstGeom>
            <a:solidFill>
              <a:srgbClr val="FFCCFF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C</a:t>
              </a:r>
            </a:p>
            <a:p>
              <a:pPr algn="ctr"/>
              <a:r>
                <a:rPr lang="zh-TW" altLang="en-US" sz="1600" dirty="0"/>
                <a:t>樓梯</a:t>
              </a: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C6DCBE1-FDCF-4D01-A522-14C6D0111D97}"/>
                </a:ext>
              </a:extLst>
            </p:cNvPr>
            <p:cNvSpPr/>
            <p:nvPr/>
          </p:nvSpPr>
          <p:spPr>
            <a:xfrm>
              <a:off x="5359740" y="1602298"/>
              <a:ext cx="382534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/>
                <a:t>男廁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9F33C33A-CEB8-42AB-833B-07D12A9BF787}"/>
                </a:ext>
              </a:extLst>
            </p:cNvPr>
            <p:cNvSpPr/>
            <p:nvPr/>
          </p:nvSpPr>
          <p:spPr>
            <a:xfrm>
              <a:off x="5742275" y="1602298"/>
              <a:ext cx="411060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/>
                <a:t>女廁</a:t>
              </a: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2B985116-247E-48B2-8F24-3394C8014FEC}"/>
                </a:ext>
              </a:extLst>
            </p:cNvPr>
            <p:cNvSpPr/>
            <p:nvPr/>
          </p:nvSpPr>
          <p:spPr>
            <a:xfrm>
              <a:off x="6151356" y="1601141"/>
              <a:ext cx="594879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 dirty="0"/>
                <a:t>國文科</a:t>
              </a:r>
              <a:endParaRPr lang="en-US" altLang="zh-TW" sz="1600" b="1" dirty="0"/>
            </a:p>
            <a:p>
              <a:pPr algn="ctr"/>
              <a:r>
                <a:rPr lang="zh-TW" altLang="en-US" sz="1600" b="1" dirty="0"/>
                <a:t>辦公室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EA94A6A0-843A-4826-8B6E-49540447927D}"/>
                </a:ext>
              </a:extLst>
            </p:cNvPr>
            <p:cNvSpPr/>
            <p:nvPr/>
          </p:nvSpPr>
          <p:spPr>
            <a:xfrm>
              <a:off x="6744255" y="1603454"/>
              <a:ext cx="393065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104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9BC458F-04EA-4788-B16F-2659264D6426}"/>
                </a:ext>
              </a:extLst>
            </p:cNvPr>
            <p:cNvSpPr/>
            <p:nvPr/>
          </p:nvSpPr>
          <p:spPr>
            <a:xfrm>
              <a:off x="7132396" y="1601141"/>
              <a:ext cx="360299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103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396D55FA-F598-44D2-83D9-5A148C1728A6}"/>
                </a:ext>
              </a:extLst>
            </p:cNvPr>
            <p:cNvSpPr/>
            <p:nvPr/>
          </p:nvSpPr>
          <p:spPr>
            <a:xfrm>
              <a:off x="7502162" y="1603454"/>
              <a:ext cx="356674" cy="7370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102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189A77C-6434-4735-AA68-52E1469E21FB}"/>
                </a:ext>
              </a:extLst>
            </p:cNvPr>
            <p:cNvSpPr/>
            <p:nvPr/>
          </p:nvSpPr>
          <p:spPr>
            <a:xfrm>
              <a:off x="10083459" y="1602298"/>
              <a:ext cx="357404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210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C779B12D-D9EE-4BEE-B994-350B30BDEB0A}"/>
                </a:ext>
              </a:extLst>
            </p:cNvPr>
            <p:cNvSpPr/>
            <p:nvPr/>
          </p:nvSpPr>
          <p:spPr>
            <a:xfrm>
              <a:off x="9714796" y="1602298"/>
              <a:ext cx="357404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211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9EB1C23-5C1C-4BEA-B872-A95C47EEBC70}"/>
                </a:ext>
              </a:extLst>
            </p:cNvPr>
            <p:cNvSpPr/>
            <p:nvPr/>
          </p:nvSpPr>
          <p:spPr>
            <a:xfrm>
              <a:off x="9356895" y="1602298"/>
              <a:ext cx="357810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212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B9985E0A-5C0A-4CAC-8FBB-656A4BE74D87}"/>
                </a:ext>
              </a:extLst>
            </p:cNvPr>
            <p:cNvSpPr/>
            <p:nvPr/>
          </p:nvSpPr>
          <p:spPr>
            <a:xfrm>
              <a:off x="8985377" y="1602298"/>
              <a:ext cx="360299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213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622B6410-68D7-413B-A9AD-D82A35233EDD}"/>
                </a:ext>
              </a:extLst>
            </p:cNvPr>
            <p:cNvSpPr/>
            <p:nvPr/>
          </p:nvSpPr>
          <p:spPr>
            <a:xfrm>
              <a:off x="8621834" y="1602298"/>
              <a:ext cx="360299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214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B07870B-1110-4610-993E-F6DD43979577}"/>
                </a:ext>
              </a:extLst>
            </p:cNvPr>
            <p:cNvSpPr/>
            <p:nvPr/>
          </p:nvSpPr>
          <p:spPr>
            <a:xfrm>
              <a:off x="8242234" y="1602298"/>
              <a:ext cx="382534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215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3106013F-7611-467E-86E5-1FC48211264E}"/>
                </a:ext>
              </a:extLst>
            </p:cNvPr>
            <p:cNvSpPr/>
            <p:nvPr/>
          </p:nvSpPr>
          <p:spPr>
            <a:xfrm>
              <a:off x="7862080" y="1602298"/>
              <a:ext cx="371202" cy="73938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101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27B1BCC-3AAD-4CC9-8122-451C905BA61B}"/>
                </a:ext>
              </a:extLst>
            </p:cNvPr>
            <p:cNvSpPr/>
            <p:nvPr/>
          </p:nvSpPr>
          <p:spPr>
            <a:xfrm>
              <a:off x="10779609" y="1602298"/>
              <a:ext cx="411060" cy="746620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B</a:t>
              </a:r>
            </a:p>
            <a:p>
              <a:pPr algn="ctr"/>
              <a:r>
                <a:rPr lang="zh-TW" altLang="en-US" sz="1600" dirty="0"/>
                <a:t>樓梯</a:t>
              </a: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3C6BD549-3DB4-4895-86F4-4C5BCF4C32EA}"/>
                </a:ext>
              </a:extLst>
            </p:cNvPr>
            <p:cNvSpPr/>
            <p:nvPr/>
          </p:nvSpPr>
          <p:spPr>
            <a:xfrm>
              <a:off x="10444107" y="1602298"/>
              <a:ext cx="332259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/>
                <a:t>女廁</a:t>
              </a:r>
            </a:p>
          </p:txBody>
        </p:sp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5995948D-A3F9-4A74-A561-7B1236CDF523}"/>
              </a:ext>
            </a:extLst>
          </p:cNvPr>
          <p:cNvSpPr/>
          <p:nvPr/>
        </p:nvSpPr>
        <p:spPr>
          <a:xfrm>
            <a:off x="6975120" y="2406502"/>
            <a:ext cx="686143" cy="28147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798" b="1" dirty="0"/>
              <a:t>至</a:t>
            </a:r>
            <a:endParaRPr lang="en-US" altLang="zh-TW" sz="1798" b="1" dirty="0"/>
          </a:p>
          <a:p>
            <a:pPr algn="ctr"/>
            <a:r>
              <a:rPr lang="zh-TW" altLang="en-US" sz="1798" b="1" dirty="0"/>
              <a:t>德</a:t>
            </a:r>
            <a:endParaRPr lang="en-US" altLang="zh-TW" sz="1798" b="1" dirty="0"/>
          </a:p>
          <a:p>
            <a:pPr algn="ctr"/>
            <a:r>
              <a:rPr lang="zh-TW" altLang="en-US" sz="1798" b="1" dirty="0"/>
              <a:t>樓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CA23885-C4FA-48E0-A0BB-50E283E2B9BD}"/>
              </a:ext>
            </a:extLst>
          </p:cNvPr>
          <p:cNvSpPr/>
          <p:nvPr/>
        </p:nvSpPr>
        <p:spPr>
          <a:xfrm>
            <a:off x="6421743" y="2431051"/>
            <a:ext cx="516536" cy="1065204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latin typeface="Arial Black" panose="020B0A04020102020204" pitchFamily="34" charset="0"/>
              </a:rPr>
              <a:t>A</a:t>
            </a:r>
          </a:p>
          <a:p>
            <a:pPr algn="ctr"/>
            <a:r>
              <a:rPr lang="en-US" altLang="zh-TW" sz="1600" dirty="0">
                <a:latin typeface="Arial Black" panose="020B0A04020102020204" pitchFamily="34" charset="0"/>
              </a:rPr>
              <a:t>2</a:t>
            </a:r>
            <a:r>
              <a:rPr lang="zh-TW" altLang="en-US" sz="1600" dirty="0"/>
              <a:t>樓梯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06C9F5E2-FF5F-4ECC-B43D-8CCE39CC9544}"/>
              </a:ext>
            </a:extLst>
          </p:cNvPr>
          <p:cNvSpPr/>
          <p:nvPr/>
        </p:nvSpPr>
        <p:spPr>
          <a:xfrm>
            <a:off x="7698102" y="2431051"/>
            <a:ext cx="456455" cy="10652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latin typeface="Arial Black" panose="020B0A04020102020204" pitchFamily="34" charset="0"/>
              </a:rPr>
              <a:t>A1</a:t>
            </a:r>
            <a:r>
              <a:rPr lang="zh-TW" altLang="en-US" sz="1600" dirty="0"/>
              <a:t>樓梯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2EB646AE-393F-4F2B-AEE4-4E2F9069B870}"/>
              </a:ext>
            </a:extLst>
          </p:cNvPr>
          <p:cNvSpPr/>
          <p:nvPr/>
        </p:nvSpPr>
        <p:spPr>
          <a:xfrm>
            <a:off x="2536675" y="2456608"/>
            <a:ext cx="603141" cy="746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latin typeface="Arial Black" panose="020B0A04020102020204" pitchFamily="34" charset="0"/>
              </a:rPr>
              <a:t>204</a:t>
            </a:r>
            <a:endParaRPr lang="zh-TW" altLang="en-US" sz="1600" dirty="0">
              <a:latin typeface="Arial Black" panose="020B0A04020102020204" pitchFamily="34" charset="0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F29B359F-2C71-4A9F-986B-5606DFE7E301}"/>
              </a:ext>
            </a:extLst>
          </p:cNvPr>
          <p:cNvSpPr/>
          <p:nvPr/>
        </p:nvSpPr>
        <p:spPr>
          <a:xfrm>
            <a:off x="8864107" y="1631294"/>
            <a:ext cx="3084383" cy="770225"/>
          </a:xfrm>
          <a:prstGeom prst="roundRect">
            <a:avLst/>
          </a:prstGeom>
          <a:noFill/>
          <a:ln w="762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E1904A93-37E2-4550-9441-BADC7EBE56CF}"/>
              </a:ext>
            </a:extLst>
          </p:cNvPr>
          <p:cNvSpPr/>
          <p:nvPr/>
        </p:nvSpPr>
        <p:spPr>
          <a:xfrm>
            <a:off x="7647267" y="1623486"/>
            <a:ext cx="1159763" cy="767916"/>
          </a:xfrm>
          <a:prstGeom prst="roundRect">
            <a:avLst/>
          </a:prstGeom>
          <a:noFill/>
          <a:ln w="7620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64EB6B74-9E65-487E-93FF-403F8ED02E9D}"/>
              </a:ext>
            </a:extLst>
          </p:cNvPr>
          <p:cNvSpPr/>
          <p:nvPr/>
        </p:nvSpPr>
        <p:spPr>
          <a:xfrm>
            <a:off x="6350108" y="1637946"/>
            <a:ext cx="1229376" cy="753461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58014160-21BE-4DF9-994E-7DE57E8E4660}"/>
              </a:ext>
            </a:extLst>
          </p:cNvPr>
          <p:cNvSpPr/>
          <p:nvPr/>
        </p:nvSpPr>
        <p:spPr>
          <a:xfrm>
            <a:off x="1429938" y="1633321"/>
            <a:ext cx="4881704" cy="763000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2636D950-F07B-462C-A700-C32F4B6AE97B}"/>
              </a:ext>
            </a:extLst>
          </p:cNvPr>
          <p:cNvSpPr/>
          <p:nvPr/>
        </p:nvSpPr>
        <p:spPr>
          <a:xfrm>
            <a:off x="2543379" y="2431050"/>
            <a:ext cx="613766" cy="771791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A8134F53-BA70-48D2-9F97-95F8BCA9E88A}"/>
              </a:ext>
            </a:extLst>
          </p:cNvPr>
          <p:cNvSpPr/>
          <p:nvPr/>
        </p:nvSpPr>
        <p:spPr>
          <a:xfrm>
            <a:off x="1799356" y="295502"/>
            <a:ext cx="9137369" cy="769041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algn="ctr"/>
            <a:r>
              <a:rPr lang="zh-TW" altLang="en-US" sz="439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教學大樓教室防災疏散路線圖 </a:t>
            </a:r>
            <a:r>
              <a:rPr lang="en-US" altLang="zh-TW" sz="439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3F</a:t>
            </a:r>
            <a:endParaRPr lang="zh-TW" altLang="en-US" sz="4398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7762A011-A456-4036-AAD7-80D8DA93784B}"/>
              </a:ext>
            </a:extLst>
          </p:cNvPr>
          <p:cNvGrpSpPr/>
          <p:nvPr/>
        </p:nvGrpSpPr>
        <p:grpSpPr>
          <a:xfrm>
            <a:off x="1171937" y="2342289"/>
            <a:ext cx="1188286" cy="2814712"/>
            <a:chOff x="1306556" y="2477102"/>
            <a:chExt cx="1188906" cy="2891852"/>
          </a:xfrm>
        </p:grpSpPr>
        <p:sp>
          <p:nvSpPr>
            <p:cNvPr id="2" name="箭號: 向下 1">
              <a:extLst>
                <a:ext uri="{FF2B5EF4-FFF2-40B4-BE49-F238E27FC236}">
                  <a16:creationId xmlns:a16="http://schemas.microsoft.com/office/drawing/2014/main" id="{ECF7D13E-7E4E-438C-9BD3-FBF625264A7B}"/>
                </a:ext>
              </a:extLst>
            </p:cNvPr>
            <p:cNvSpPr/>
            <p:nvPr/>
          </p:nvSpPr>
          <p:spPr>
            <a:xfrm>
              <a:off x="1306556" y="2537928"/>
              <a:ext cx="1188906" cy="2831026"/>
            </a:xfrm>
            <a:prstGeom prst="downArrow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 dirty="0"/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E1CCC30B-6C4C-45F3-B0C1-1BE6AA58952F}"/>
                </a:ext>
              </a:extLst>
            </p:cNvPr>
            <p:cNvSpPr txBox="1"/>
            <p:nvPr/>
          </p:nvSpPr>
          <p:spPr>
            <a:xfrm>
              <a:off x="1711065" y="2477102"/>
              <a:ext cx="318782" cy="1516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TW" sz="1798" dirty="0"/>
            </a:p>
            <a:p>
              <a:r>
                <a:rPr lang="zh-TW" altLang="en-US" sz="1798" b="1" dirty="0"/>
                <a:t>往眼鏡區</a:t>
              </a:r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F937EC91-3072-4EA3-B371-70152D441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524" y="1635633"/>
            <a:ext cx="685068" cy="763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C990A5F-04AA-4BF7-8A10-9C8A54047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237" y="1635633"/>
            <a:ext cx="619239" cy="739003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E14DCC83-C816-42E2-AC44-B9E063FB1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5283" y="1635634"/>
            <a:ext cx="556739" cy="736691"/>
          </a:xfrm>
          <a:prstGeom prst="rect">
            <a:avLst/>
          </a:prstGeom>
        </p:spPr>
      </p:pic>
      <p:grpSp>
        <p:nvGrpSpPr>
          <p:cNvPr id="53" name="群組 52">
            <a:extLst>
              <a:ext uri="{FF2B5EF4-FFF2-40B4-BE49-F238E27FC236}">
                <a16:creationId xmlns:a16="http://schemas.microsoft.com/office/drawing/2014/main" id="{F7DECC3C-B30F-4025-AACF-65EAC9FA2AC0}"/>
              </a:ext>
            </a:extLst>
          </p:cNvPr>
          <p:cNvGrpSpPr/>
          <p:nvPr/>
        </p:nvGrpSpPr>
        <p:grpSpPr>
          <a:xfrm>
            <a:off x="10976763" y="2372325"/>
            <a:ext cx="1188286" cy="2888279"/>
            <a:chOff x="1306556" y="2537928"/>
            <a:chExt cx="1188906" cy="2831026"/>
          </a:xfrm>
        </p:grpSpPr>
        <p:sp>
          <p:nvSpPr>
            <p:cNvPr id="54" name="箭號: 向下 53">
              <a:extLst>
                <a:ext uri="{FF2B5EF4-FFF2-40B4-BE49-F238E27FC236}">
                  <a16:creationId xmlns:a16="http://schemas.microsoft.com/office/drawing/2014/main" id="{01F5AED0-759E-4CCD-9E59-EE34BFCB9FC8}"/>
                </a:ext>
              </a:extLst>
            </p:cNvPr>
            <p:cNvSpPr/>
            <p:nvPr/>
          </p:nvSpPr>
          <p:spPr>
            <a:xfrm>
              <a:off x="1306556" y="2537928"/>
              <a:ext cx="1188906" cy="2831026"/>
            </a:xfrm>
            <a:prstGeom prst="downArrow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 dirty="0"/>
            </a:p>
          </p:txBody>
        </p:sp>
        <p:sp>
          <p:nvSpPr>
            <p:cNvPr id="55" name="文字方塊 54">
              <a:extLst>
                <a:ext uri="{FF2B5EF4-FFF2-40B4-BE49-F238E27FC236}">
                  <a16:creationId xmlns:a16="http://schemas.microsoft.com/office/drawing/2014/main" id="{58B26130-0DFA-43D4-92F4-3B10C186ADE5}"/>
                </a:ext>
              </a:extLst>
            </p:cNvPr>
            <p:cNvSpPr txBox="1"/>
            <p:nvPr/>
          </p:nvSpPr>
          <p:spPr>
            <a:xfrm>
              <a:off x="1729302" y="2946333"/>
              <a:ext cx="318782" cy="1718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798" b="1" dirty="0"/>
                <a:t>往</a:t>
              </a:r>
              <a:endParaRPr lang="en-US" altLang="zh-TW" sz="1798" b="1" dirty="0"/>
            </a:p>
            <a:p>
              <a:r>
                <a:rPr lang="zh-TW" altLang="en-US" sz="1798" b="1" dirty="0"/>
                <a:t>圖書館拱門</a:t>
              </a:r>
            </a:p>
          </p:txBody>
        </p: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8DAC86F9-F64B-4513-A360-88E5394B8A7F}"/>
              </a:ext>
            </a:extLst>
          </p:cNvPr>
          <p:cNvGrpSpPr/>
          <p:nvPr/>
        </p:nvGrpSpPr>
        <p:grpSpPr>
          <a:xfrm>
            <a:off x="7445104" y="2404705"/>
            <a:ext cx="980548" cy="3876908"/>
            <a:chOff x="1306556" y="2537928"/>
            <a:chExt cx="1188906" cy="2831026"/>
          </a:xfrm>
        </p:grpSpPr>
        <p:sp>
          <p:nvSpPr>
            <p:cNvPr id="58" name="箭號: 向下 57">
              <a:extLst>
                <a:ext uri="{FF2B5EF4-FFF2-40B4-BE49-F238E27FC236}">
                  <a16:creationId xmlns:a16="http://schemas.microsoft.com/office/drawing/2014/main" id="{7C77CF25-EDA5-43A5-887D-7F210170B87D}"/>
                </a:ext>
              </a:extLst>
            </p:cNvPr>
            <p:cNvSpPr/>
            <p:nvPr/>
          </p:nvSpPr>
          <p:spPr>
            <a:xfrm>
              <a:off x="1306556" y="2537928"/>
              <a:ext cx="1188906" cy="2831026"/>
            </a:xfrm>
            <a:prstGeom prst="downArrow">
              <a:avLst/>
            </a:prstGeom>
            <a:noFill/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 dirty="0"/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C9656466-356A-41F5-82EB-BB96B238AD0D}"/>
                </a:ext>
              </a:extLst>
            </p:cNvPr>
            <p:cNvSpPr txBox="1"/>
            <p:nvPr/>
          </p:nvSpPr>
          <p:spPr>
            <a:xfrm>
              <a:off x="1656453" y="3740987"/>
              <a:ext cx="510310" cy="673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798" b="1" dirty="0"/>
                <a:t>往</a:t>
              </a:r>
              <a:endParaRPr lang="en-US" altLang="zh-TW" sz="1798" b="1" dirty="0"/>
            </a:p>
            <a:p>
              <a:r>
                <a:rPr lang="zh-TW" altLang="en-US" sz="1798" b="1" dirty="0"/>
                <a:t>穿堂</a:t>
              </a:r>
              <a:endParaRPr lang="en-US" altLang="zh-TW" sz="1798" b="1" dirty="0"/>
            </a:p>
          </p:txBody>
        </p:sp>
      </p:grp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FE8F0BE8-5312-46FE-8412-7D021DA7E2F2}"/>
              </a:ext>
            </a:extLst>
          </p:cNvPr>
          <p:cNvGrpSpPr/>
          <p:nvPr/>
        </p:nvGrpSpPr>
        <p:grpSpPr>
          <a:xfrm>
            <a:off x="6181700" y="2431053"/>
            <a:ext cx="980548" cy="3829491"/>
            <a:chOff x="1306556" y="2537928"/>
            <a:chExt cx="1188906" cy="2831026"/>
          </a:xfrm>
        </p:grpSpPr>
        <p:sp>
          <p:nvSpPr>
            <p:cNvPr id="62" name="箭號: 向下 61">
              <a:extLst>
                <a:ext uri="{FF2B5EF4-FFF2-40B4-BE49-F238E27FC236}">
                  <a16:creationId xmlns:a16="http://schemas.microsoft.com/office/drawing/2014/main" id="{EE40FDC5-FD7D-40A7-A8D4-92BAF7DB8585}"/>
                </a:ext>
              </a:extLst>
            </p:cNvPr>
            <p:cNvSpPr/>
            <p:nvPr/>
          </p:nvSpPr>
          <p:spPr>
            <a:xfrm>
              <a:off x="1306556" y="2537928"/>
              <a:ext cx="1188906" cy="2831026"/>
            </a:xfrm>
            <a:prstGeom prst="downArrow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 dirty="0"/>
            </a:p>
          </p:txBody>
        </p:sp>
        <p:sp>
          <p:nvSpPr>
            <p:cNvPr id="64" name="文字方塊 63">
              <a:extLst>
                <a:ext uri="{FF2B5EF4-FFF2-40B4-BE49-F238E27FC236}">
                  <a16:creationId xmlns:a16="http://schemas.microsoft.com/office/drawing/2014/main" id="{57C4B81D-39B8-4E07-81A5-66225FF8352B}"/>
                </a:ext>
              </a:extLst>
            </p:cNvPr>
            <p:cNvSpPr txBox="1"/>
            <p:nvPr/>
          </p:nvSpPr>
          <p:spPr>
            <a:xfrm>
              <a:off x="1683804" y="3736408"/>
              <a:ext cx="510310" cy="682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798" b="1" dirty="0"/>
                <a:t>往</a:t>
              </a:r>
              <a:endParaRPr lang="en-US" altLang="zh-TW" sz="1798" b="1" dirty="0"/>
            </a:p>
            <a:p>
              <a:r>
                <a:rPr lang="zh-TW" altLang="en-US" sz="1798" b="1" dirty="0"/>
                <a:t>穿堂</a:t>
              </a:r>
              <a:endParaRPr lang="en-US" altLang="zh-TW" sz="1798" b="1" dirty="0"/>
            </a:p>
          </p:txBody>
        </p:sp>
      </p:grp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DD38CB16-5400-417D-9CC0-C70AA60B4E61}"/>
              </a:ext>
            </a:extLst>
          </p:cNvPr>
          <p:cNvSpPr/>
          <p:nvPr/>
        </p:nvSpPr>
        <p:spPr>
          <a:xfrm>
            <a:off x="2579595" y="5157003"/>
            <a:ext cx="3457818" cy="154931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798" dirty="0">
                <a:solidFill>
                  <a:schemeClr val="tx1"/>
                </a:solidFill>
                <a:latin typeface="Arial Black" panose="020B0A04020102020204" pitchFamily="34" charset="0"/>
              </a:rPr>
              <a:t>102.103.104.204</a:t>
            </a:r>
            <a:r>
              <a:rPr lang="zh-TW" altLang="en-US" sz="1798" dirty="0">
                <a:solidFill>
                  <a:schemeClr val="tx1"/>
                </a:solidFill>
              </a:rPr>
              <a:t>班路線：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C</a:t>
            </a:r>
            <a:r>
              <a:rPr lang="zh-TW" altLang="en-US" sz="1798" dirty="0">
                <a:solidFill>
                  <a:srgbClr val="FF0000"/>
                </a:solidFill>
              </a:rPr>
              <a:t>樓梯至</a:t>
            </a:r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→</a:t>
            </a:r>
            <a:endParaRPr lang="en-US" altLang="zh-TW" sz="1798" dirty="0">
              <a:solidFill>
                <a:srgbClr val="FF0000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眼鏡區→交安教室旁拱門→</a:t>
            </a:r>
            <a:endParaRPr lang="en-US" altLang="zh-TW" sz="1798" dirty="0">
              <a:solidFill>
                <a:srgbClr val="FF0000"/>
              </a:solidFill>
            </a:endParaRPr>
          </a:p>
          <a:p>
            <a:r>
              <a:rPr lang="zh-TW" altLang="en-US" sz="1798" dirty="0">
                <a:solidFill>
                  <a:srgbClr val="FF0000"/>
                </a:solidFill>
              </a:rPr>
              <a:t>大同道→司令台右側→田徑場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4FF47542-143D-4550-BC19-ABD923167EC9}"/>
              </a:ext>
            </a:extLst>
          </p:cNvPr>
          <p:cNvSpPr/>
          <p:nvPr/>
        </p:nvSpPr>
        <p:spPr>
          <a:xfrm>
            <a:off x="2629909" y="3822910"/>
            <a:ext cx="3409644" cy="1158849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798" dirty="0">
                <a:solidFill>
                  <a:schemeClr val="tx1"/>
                </a:solidFill>
                <a:latin typeface="Arial Black" panose="020B0A04020102020204" pitchFamily="34" charset="0"/>
              </a:rPr>
              <a:t>101.215</a:t>
            </a:r>
            <a:r>
              <a:rPr lang="zh-TW" altLang="en-US" sz="1798" dirty="0">
                <a:solidFill>
                  <a:schemeClr val="tx1"/>
                </a:solidFill>
              </a:rPr>
              <a:t>班路線：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A2</a:t>
            </a:r>
            <a:r>
              <a:rPr lang="zh-TW" altLang="en-US" sz="1798" dirty="0">
                <a:solidFill>
                  <a:srgbClr val="FF0000"/>
                </a:solidFill>
              </a:rPr>
              <a:t>樓梯至</a:t>
            </a:r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→穿堂→田徑場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B22E3D81-2358-41EF-94C7-79FE1CEEBB10}"/>
              </a:ext>
            </a:extLst>
          </p:cNvPr>
          <p:cNvSpPr/>
          <p:nvPr/>
        </p:nvSpPr>
        <p:spPr>
          <a:xfrm>
            <a:off x="8493478" y="5473089"/>
            <a:ext cx="2569015" cy="1089415"/>
          </a:xfrm>
          <a:prstGeom prst="round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798" dirty="0">
                <a:solidFill>
                  <a:schemeClr val="tx1"/>
                </a:solidFill>
                <a:latin typeface="Arial Black" panose="020B0A04020102020204" pitchFamily="34" charset="0"/>
              </a:rPr>
              <a:t>213.214</a:t>
            </a:r>
            <a:r>
              <a:rPr lang="zh-TW" altLang="en-US" sz="1798" dirty="0">
                <a:solidFill>
                  <a:schemeClr val="tx1"/>
                </a:solidFill>
              </a:rPr>
              <a:t>班路線：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A1</a:t>
            </a:r>
            <a:r>
              <a:rPr lang="zh-TW" altLang="en-US" sz="1798" dirty="0">
                <a:solidFill>
                  <a:srgbClr val="FF0000"/>
                </a:solidFill>
              </a:rPr>
              <a:t>樓梯至</a:t>
            </a:r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→穿堂→田徑場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5A2F8B5F-231C-4731-A954-6389933B4877}"/>
              </a:ext>
            </a:extLst>
          </p:cNvPr>
          <p:cNvSpPr/>
          <p:nvPr/>
        </p:nvSpPr>
        <p:spPr>
          <a:xfrm>
            <a:off x="8425653" y="4165305"/>
            <a:ext cx="2511073" cy="1065204"/>
          </a:xfrm>
          <a:prstGeom prst="round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798" dirty="0">
                <a:solidFill>
                  <a:schemeClr val="tx1"/>
                </a:solidFill>
                <a:latin typeface="Arial Black" panose="020B0A04020102020204" pitchFamily="34" charset="0"/>
              </a:rPr>
              <a:t>210.211.212</a:t>
            </a:r>
            <a:r>
              <a:rPr lang="zh-TW" altLang="en-US" sz="1798" dirty="0">
                <a:solidFill>
                  <a:schemeClr val="tx1"/>
                </a:solidFill>
              </a:rPr>
              <a:t>班路線：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B</a:t>
            </a:r>
            <a:r>
              <a:rPr lang="zh-TW" altLang="en-US" sz="1798" dirty="0">
                <a:solidFill>
                  <a:srgbClr val="FF0000"/>
                </a:solidFill>
              </a:rPr>
              <a:t>樓梯至</a:t>
            </a:r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→圖書館前拱門→田徑場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0D546E80-9209-4DD0-9738-4161AB9744B4}"/>
              </a:ext>
            </a:extLst>
          </p:cNvPr>
          <p:cNvSpPr/>
          <p:nvPr/>
        </p:nvSpPr>
        <p:spPr>
          <a:xfrm>
            <a:off x="339721" y="5816270"/>
            <a:ext cx="1712140" cy="746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798" dirty="0"/>
              <a:t>疏散集合地</a:t>
            </a:r>
            <a:r>
              <a:rPr lang="en-US" altLang="zh-TW" sz="1798" dirty="0"/>
              <a:t>:</a:t>
            </a:r>
          </a:p>
          <a:p>
            <a:pPr algn="ctr"/>
            <a:r>
              <a:rPr lang="zh-TW" altLang="en-US" sz="1798" dirty="0"/>
              <a:t>田徑場</a:t>
            </a:r>
          </a:p>
        </p:txBody>
      </p:sp>
      <p:pic>
        <p:nvPicPr>
          <p:cNvPr id="51" name="圖片 50" descr="一張含有 文字 的圖片&#10;&#10;自動產生的描述">
            <a:extLst>
              <a:ext uri="{FF2B5EF4-FFF2-40B4-BE49-F238E27FC236}">
                <a16:creationId xmlns:a16="http://schemas.microsoft.com/office/drawing/2014/main" id="{A3A52D80-B9F8-42DE-945D-8358014038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10"/>
          <a:stretch/>
        </p:blipFill>
        <p:spPr>
          <a:xfrm>
            <a:off x="103085" y="274975"/>
            <a:ext cx="1965004" cy="35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4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群組 33">
            <a:extLst>
              <a:ext uri="{FF2B5EF4-FFF2-40B4-BE49-F238E27FC236}">
                <a16:creationId xmlns:a16="http://schemas.microsoft.com/office/drawing/2014/main" id="{B8E5EAA5-1D98-475A-8842-1C5DDE48D5B7}"/>
              </a:ext>
            </a:extLst>
          </p:cNvPr>
          <p:cNvGrpSpPr/>
          <p:nvPr/>
        </p:nvGrpSpPr>
        <p:grpSpPr>
          <a:xfrm>
            <a:off x="267381" y="1635633"/>
            <a:ext cx="11647917" cy="748543"/>
            <a:chOff x="4239242" y="1601141"/>
            <a:chExt cx="6951427" cy="748933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35467BB-546D-409A-804A-3EBF8CF1291A}"/>
                </a:ext>
              </a:extLst>
            </p:cNvPr>
            <p:cNvSpPr/>
            <p:nvPr/>
          </p:nvSpPr>
          <p:spPr>
            <a:xfrm>
              <a:off x="4239242" y="1602298"/>
              <a:ext cx="686501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 dirty="0"/>
                <a:t>高中物理</a:t>
              </a:r>
              <a:r>
                <a:rPr lang="en-US" altLang="zh-TW" sz="1600" b="1" dirty="0"/>
                <a:t>(</a:t>
              </a:r>
              <a:r>
                <a:rPr lang="zh-TW" altLang="en-US" sz="1600" b="1" dirty="0"/>
                <a:t>一</a:t>
              </a:r>
              <a:r>
                <a:rPr lang="en-US" altLang="zh-TW" sz="1600" b="1" dirty="0"/>
                <a:t>)</a:t>
              </a:r>
              <a:endParaRPr lang="zh-TW" altLang="en-US" sz="1600" b="1" dirty="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4CF992E-28AB-4749-94E1-B88C8E443349}"/>
                </a:ext>
              </a:extLst>
            </p:cNvPr>
            <p:cNvSpPr/>
            <p:nvPr/>
          </p:nvSpPr>
          <p:spPr>
            <a:xfrm>
              <a:off x="4935751" y="1602298"/>
              <a:ext cx="408942" cy="746620"/>
            </a:xfrm>
            <a:prstGeom prst="rect">
              <a:avLst/>
            </a:prstGeom>
            <a:solidFill>
              <a:srgbClr val="FFCCFF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C</a:t>
              </a:r>
            </a:p>
            <a:p>
              <a:pPr algn="ctr"/>
              <a:r>
                <a:rPr lang="zh-TW" altLang="en-US" sz="1600" dirty="0"/>
                <a:t>樓梯</a:t>
              </a: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C6DCBE1-FDCF-4D01-A522-14C6D0111D97}"/>
                </a:ext>
              </a:extLst>
            </p:cNvPr>
            <p:cNvSpPr/>
            <p:nvPr/>
          </p:nvSpPr>
          <p:spPr>
            <a:xfrm>
              <a:off x="5359740" y="1602298"/>
              <a:ext cx="382534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/>
                <a:t>男廁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9F33C33A-CEB8-42AB-833B-07D12A9BF787}"/>
                </a:ext>
              </a:extLst>
            </p:cNvPr>
            <p:cNvSpPr/>
            <p:nvPr/>
          </p:nvSpPr>
          <p:spPr>
            <a:xfrm>
              <a:off x="5742275" y="1602298"/>
              <a:ext cx="411060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/>
                <a:t>女廁</a:t>
              </a: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2B985116-247E-48B2-8F24-3394C8014FEC}"/>
                </a:ext>
              </a:extLst>
            </p:cNvPr>
            <p:cNvSpPr/>
            <p:nvPr/>
          </p:nvSpPr>
          <p:spPr>
            <a:xfrm>
              <a:off x="6151356" y="1601141"/>
              <a:ext cx="594879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 dirty="0">
                  <a:latin typeface="Arial Black" panose="020B0A04020102020204" pitchFamily="34" charset="0"/>
                </a:rPr>
                <a:t>309</a:t>
              </a:r>
              <a:endParaRPr lang="zh-TW" altLang="en-US" sz="1600" b="1" dirty="0">
                <a:latin typeface="Arial Black" panose="020B0A04020102020204" pitchFamily="34" charset="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EA94A6A0-843A-4826-8B6E-49540447927D}"/>
                </a:ext>
              </a:extLst>
            </p:cNvPr>
            <p:cNvSpPr/>
            <p:nvPr/>
          </p:nvSpPr>
          <p:spPr>
            <a:xfrm>
              <a:off x="6744255" y="1603454"/>
              <a:ext cx="393065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312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9BC458F-04EA-4788-B16F-2659264D6426}"/>
                </a:ext>
              </a:extLst>
            </p:cNvPr>
            <p:cNvSpPr/>
            <p:nvPr/>
          </p:nvSpPr>
          <p:spPr>
            <a:xfrm>
              <a:off x="7132396" y="1601141"/>
              <a:ext cx="360299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311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396D55FA-F598-44D2-83D9-5A148C1728A6}"/>
                </a:ext>
              </a:extLst>
            </p:cNvPr>
            <p:cNvSpPr/>
            <p:nvPr/>
          </p:nvSpPr>
          <p:spPr>
            <a:xfrm>
              <a:off x="7502162" y="1603454"/>
              <a:ext cx="356674" cy="7370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310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189A77C-6434-4735-AA68-52E1469E21FB}"/>
                </a:ext>
              </a:extLst>
            </p:cNvPr>
            <p:cNvSpPr/>
            <p:nvPr/>
          </p:nvSpPr>
          <p:spPr>
            <a:xfrm>
              <a:off x="10083459" y="1602298"/>
              <a:ext cx="357404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301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C779B12D-D9EE-4BEE-B994-350B30BDEB0A}"/>
                </a:ext>
              </a:extLst>
            </p:cNvPr>
            <p:cNvSpPr/>
            <p:nvPr/>
          </p:nvSpPr>
          <p:spPr>
            <a:xfrm>
              <a:off x="9714796" y="1602298"/>
              <a:ext cx="357404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302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9EB1C23-5C1C-4BEA-B872-A95C47EEBC70}"/>
                </a:ext>
              </a:extLst>
            </p:cNvPr>
            <p:cNvSpPr/>
            <p:nvPr/>
          </p:nvSpPr>
          <p:spPr>
            <a:xfrm>
              <a:off x="9356895" y="1602298"/>
              <a:ext cx="357810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304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B9985E0A-5C0A-4CAC-8FBB-656A4BE74D87}"/>
                </a:ext>
              </a:extLst>
            </p:cNvPr>
            <p:cNvSpPr/>
            <p:nvPr/>
          </p:nvSpPr>
          <p:spPr>
            <a:xfrm>
              <a:off x="8985377" y="1602298"/>
              <a:ext cx="360299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305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622B6410-68D7-413B-A9AD-D82A35233EDD}"/>
                </a:ext>
              </a:extLst>
            </p:cNvPr>
            <p:cNvSpPr/>
            <p:nvPr/>
          </p:nvSpPr>
          <p:spPr>
            <a:xfrm>
              <a:off x="8621834" y="1602298"/>
              <a:ext cx="360299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306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B07870B-1110-4610-993E-F6DD43979577}"/>
                </a:ext>
              </a:extLst>
            </p:cNvPr>
            <p:cNvSpPr/>
            <p:nvPr/>
          </p:nvSpPr>
          <p:spPr>
            <a:xfrm>
              <a:off x="8242234" y="1602298"/>
              <a:ext cx="382534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307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3106013F-7611-467E-86E5-1FC48211264E}"/>
                </a:ext>
              </a:extLst>
            </p:cNvPr>
            <p:cNvSpPr/>
            <p:nvPr/>
          </p:nvSpPr>
          <p:spPr>
            <a:xfrm>
              <a:off x="7862080" y="1602298"/>
              <a:ext cx="371202" cy="73938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308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27B1BCC-3AAD-4CC9-8122-451C905BA61B}"/>
                </a:ext>
              </a:extLst>
            </p:cNvPr>
            <p:cNvSpPr/>
            <p:nvPr/>
          </p:nvSpPr>
          <p:spPr>
            <a:xfrm>
              <a:off x="10779609" y="1602298"/>
              <a:ext cx="411060" cy="746620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B</a:t>
              </a:r>
            </a:p>
            <a:p>
              <a:pPr algn="ctr"/>
              <a:r>
                <a:rPr lang="zh-TW" altLang="en-US" sz="1600" dirty="0"/>
                <a:t>樓梯</a:t>
              </a: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3C6BD549-3DB4-4895-86F4-4C5BCF4C32EA}"/>
                </a:ext>
              </a:extLst>
            </p:cNvPr>
            <p:cNvSpPr/>
            <p:nvPr/>
          </p:nvSpPr>
          <p:spPr>
            <a:xfrm>
              <a:off x="10444107" y="1602298"/>
              <a:ext cx="332259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/>
                <a:t>女廁</a:t>
              </a:r>
            </a:p>
          </p:txBody>
        </p:sp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5995948D-A3F9-4A74-A561-7B1236CDF523}"/>
              </a:ext>
            </a:extLst>
          </p:cNvPr>
          <p:cNvSpPr/>
          <p:nvPr/>
        </p:nvSpPr>
        <p:spPr>
          <a:xfrm>
            <a:off x="6975120" y="2406502"/>
            <a:ext cx="686143" cy="28147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798" b="1" dirty="0"/>
              <a:t>至</a:t>
            </a:r>
            <a:endParaRPr lang="en-US" altLang="zh-TW" sz="1798" b="1" dirty="0"/>
          </a:p>
          <a:p>
            <a:pPr algn="ctr"/>
            <a:r>
              <a:rPr lang="zh-TW" altLang="en-US" sz="1798" b="1" dirty="0"/>
              <a:t>德</a:t>
            </a:r>
            <a:endParaRPr lang="en-US" altLang="zh-TW" sz="1798" b="1" dirty="0"/>
          </a:p>
          <a:p>
            <a:pPr algn="ctr"/>
            <a:r>
              <a:rPr lang="zh-TW" altLang="en-US" sz="1798" b="1" dirty="0"/>
              <a:t>樓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CA23885-C4FA-48E0-A0BB-50E283E2B9BD}"/>
              </a:ext>
            </a:extLst>
          </p:cNvPr>
          <p:cNvSpPr/>
          <p:nvPr/>
        </p:nvSpPr>
        <p:spPr>
          <a:xfrm>
            <a:off x="6421743" y="2431051"/>
            <a:ext cx="516536" cy="1065204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latin typeface="Arial Black" panose="020B0A04020102020204" pitchFamily="34" charset="0"/>
              </a:rPr>
              <a:t>A</a:t>
            </a:r>
          </a:p>
          <a:p>
            <a:pPr algn="ctr"/>
            <a:r>
              <a:rPr lang="en-US" altLang="zh-TW" sz="1600" dirty="0">
                <a:latin typeface="Arial Black" panose="020B0A04020102020204" pitchFamily="34" charset="0"/>
              </a:rPr>
              <a:t>2</a:t>
            </a:r>
            <a:r>
              <a:rPr lang="zh-TW" altLang="en-US" sz="1600" dirty="0"/>
              <a:t>樓梯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06C9F5E2-FF5F-4ECC-B43D-8CCE39CC9544}"/>
              </a:ext>
            </a:extLst>
          </p:cNvPr>
          <p:cNvSpPr/>
          <p:nvPr/>
        </p:nvSpPr>
        <p:spPr>
          <a:xfrm>
            <a:off x="7698102" y="2431051"/>
            <a:ext cx="456455" cy="10652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latin typeface="Arial Black" panose="020B0A04020102020204" pitchFamily="34" charset="0"/>
              </a:rPr>
              <a:t>A1</a:t>
            </a:r>
            <a:r>
              <a:rPr lang="zh-TW" altLang="en-US" sz="1600" dirty="0"/>
              <a:t>樓梯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2EB646AE-393F-4F2B-AEE4-4E2F9069B870}"/>
              </a:ext>
            </a:extLst>
          </p:cNvPr>
          <p:cNvSpPr/>
          <p:nvPr/>
        </p:nvSpPr>
        <p:spPr>
          <a:xfrm>
            <a:off x="2536675" y="2456608"/>
            <a:ext cx="603141" cy="746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latin typeface="Arial Black" panose="020B0A04020102020204" pitchFamily="34" charset="0"/>
              </a:rPr>
              <a:t>314</a:t>
            </a:r>
            <a:endParaRPr lang="zh-TW" altLang="en-US" sz="1600" dirty="0">
              <a:latin typeface="Arial Black" panose="020B0A04020102020204" pitchFamily="34" charset="0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F29B359F-2C71-4A9F-986B-5606DFE7E301}"/>
              </a:ext>
            </a:extLst>
          </p:cNvPr>
          <p:cNvSpPr/>
          <p:nvPr/>
        </p:nvSpPr>
        <p:spPr>
          <a:xfrm>
            <a:off x="8864107" y="1631294"/>
            <a:ext cx="3084383" cy="770225"/>
          </a:xfrm>
          <a:prstGeom prst="roundRect">
            <a:avLst/>
          </a:prstGeom>
          <a:noFill/>
          <a:ln w="762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E1904A93-37E2-4550-9441-BADC7EBE56CF}"/>
              </a:ext>
            </a:extLst>
          </p:cNvPr>
          <p:cNvSpPr/>
          <p:nvPr/>
        </p:nvSpPr>
        <p:spPr>
          <a:xfrm>
            <a:off x="7647267" y="1623486"/>
            <a:ext cx="1159763" cy="767916"/>
          </a:xfrm>
          <a:prstGeom prst="roundRect">
            <a:avLst/>
          </a:prstGeom>
          <a:noFill/>
          <a:ln w="7620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64EB6B74-9E65-487E-93FF-403F8ED02E9D}"/>
              </a:ext>
            </a:extLst>
          </p:cNvPr>
          <p:cNvSpPr/>
          <p:nvPr/>
        </p:nvSpPr>
        <p:spPr>
          <a:xfrm>
            <a:off x="6350108" y="1637946"/>
            <a:ext cx="1229376" cy="753461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58014160-21BE-4DF9-994E-7DE57E8E4660}"/>
              </a:ext>
            </a:extLst>
          </p:cNvPr>
          <p:cNvSpPr/>
          <p:nvPr/>
        </p:nvSpPr>
        <p:spPr>
          <a:xfrm>
            <a:off x="1429938" y="1633321"/>
            <a:ext cx="4881704" cy="763000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2636D950-F07B-462C-A700-C32F4B6AE97B}"/>
              </a:ext>
            </a:extLst>
          </p:cNvPr>
          <p:cNvSpPr/>
          <p:nvPr/>
        </p:nvSpPr>
        <p:spPr>
          <a:xfrm>
            <a:off x="2543379" y="2431050"/>
            <a:ext cx="613766" cy="771791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A8134F53-BA70-48D2-9F97-95F8BCA9E88A}"/>
              </a:ext>
            </a:extLst>
          </p:cNvPr>
          <p:cNvSpPr/>
          <p:nvPr/>
        </p:nvSpPr>
        <p:spPr>
          <a:xfrm>
            <a:off x="1799356" y="295502"/>
            <a:ext cx="9137369" cy="769041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algn="ctr"/>
            <a:r>
              <a:rPr lang="zh-TW" altLang="en-US" sz="439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教學大樓教室防災疏散路線圖 </a:t>
            </a:r>
            <a:r>
              <a:rPr lang="en-US" altLang="zh-TW" sz="439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5F</a:t>
            </a:r>
            <a:endParaRPr lang="zh-TW" altLang="en-US" sz="4398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7762A011-A456-4036-AAD7-80D8DA93784B}"/>
              </a:ext>
            </a:extLst>
          </p:cNvPr>
          <p:cNvGrpSpPr/>
          <p:nvPr/>
        </p:nvGrpSpPr>
        <p:grpSpPr>
          <a:xfrm>
            <a:off x="1171937" y="2342289"/>
            <a:ext cx="1188286" cy="2814712"/>
            <a:chOff x="1306556" y="2477102"/>
            <a:chExt cx="1188906" cy="2891852"/>
          </a:xfrm>
        </p:grpSpPr>
        <p:sp>
          <p:nvSpPr>
            <p:cNvPr id="2" name="箭號: 向下 1">
              <a:extLst>
                <a:ext uri="{FF2B5EF4-FFF2-40B4-BE49-F238E27FC236}">
                  <a16:creationId xmlns:a16="http://schemas.microsoft.com/office/drawing/2014/main" id="{ECF7D13E-7E4E-438C-9BD3-FBF625264A7B}"/>
                </a:ext>
              </a:extLst>
            </p:cNvPr>
            <p:cNvSpPr/>
            <p:nvPr/>
          </p:nvSpPr>
          <p:spPr>
            <a:xfrm>
              <a:off x="1306556" y="2537928"/>
              <a:ext cx="1188906" cy="2831026"/>
            </a:xfrm>
            <a:prstGeom prst="downArrow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 dirty="0"/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E1CCC30B-6C4C-45F3-B0C1-1BE6AA58952F}"/>
                </a:ext>
              </a:extLst>
            </p:cNvPr>
            <p:cNvSpPr txBox="1"/>
            <p:nvPr/>
          </p:nvSpPr>
          <p:spPr>
            <a:xfrm>
              <a:off x="1711065" y="2477102"/>
              <a:ext cx="318782" cy="1516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TW" sz="1798" dirty="0"/>
            </a:p>
            <a:p>
              <a:r>
                <a:rPr lang="zh-TW" altLang="en-US" sz="1798" b="1" dirty="0"/>
                <a:t>往眼鏡區</a:t>
              </a:r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F937EC91-3072-4EA3-B371-70152D441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524" y="1635633"/>
            <a:ext cx="685068" cy="763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C990A5F-04AA-4BF7-8A10-9C8A54047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237" y="1635633"/>
            <a:ext cx="619239" cy="739003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E14DCC83-C816-42E2-AC44-B9E063FB1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5283" y="1635634"/>
            <a:ext cx="556739" cy="736691"/>
          </a:xfrm>
          <a:prstGeom prst="rect">
            <a:avLst/>
          </a:prstGeom>
        </p:spPr>
      </p:pic>
      <p:grpSp>
        <p:nvGrpSpPr>
          <p:cNvPr id="53" name="群組 52">
            <a:extLst>
              <a:ext uri="{FF2B5EF4-FFF2-40B4-BE49-F238E27FC236}">
                <a16:creationId xmlns:a16="http://schemas.microsoft.com/office/drawing/2014/main" id="{F7DECC3C-B30F-4025-AACF-65EAC9FA2AC0}"/>
              </a:ext>
            </a:extLst>
          </p:cNvPr>
          <p:cNvGrpSpPr/>
          <p:nvPr/>
        </p:nvGrpSpPr>
        <p:grpSpPr>
          <a:xfrm>
            <a:off x="10976763" y="2372325"/>
            <a:ext cx="1188286" cy="2888279"/>
            <a:chOff x="1306556" y="2537928"/>
            <a:chExt cx="1188906" cy="2831026"/>
          </a:xfrm>
        </p:grpSpPr>
        <p:sp>
          <p:nvSpPr>
            <p:cNvPr id="54" name="箭號: 向下 53">
              <a:extLst>
                <a:ext uri="{FF2B5EF4-FFF2-40B4-BE49-F238E27FC236}">
                  <a16:creationId xmlns:a16="http://schemas.microsoft.com/office/drawing/2014/main" id="{01F5AED0-759E-4CCD-9E59-EE34BFCB9FC8}"/>
                </a:ext>
              </a:extLst>
            </p:cNvPr>
            <p:cNvSpPr/>
            <p:nvPr/>
          </p:nvSpPr>
          <p:spPr>
            <a:xfrm>
              <a:off x="1306556" y="2537928"/>
              <a:ext cx="1188906" cy="2831026"/>
            </a:xfrm>
            <a:prstGeom prst="downArrow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 dirty="0"/>
            </a:p>
          </p:txBody>
        </p:sp>
        <p:sp>
          <p:nvSpPr>
            <p:cNvPr id="55" name="文字方塊 54">
              <a:extLst>
                <a:ext uri="{FF2B5EF4-FFF2-40B4-BE49-F238E27FC236}">
                  <a16:creationId xmlns:a16="http://schemas.microsoft.com/office/drawing/2014/main" id="{58B26130-0DFA-43D4-92F4-3B10C186ADE5}"/>
                </a:ext>
              </a:extLst>
            </p:cNvPr>
            <p:cNvSpPr txBox="1"/>
            <p:nvPr/>
          </p:nvSpPr>
          <p:spPr>
            <a:xfrm>
              <a:off x="1729302" y="2946333"/>
              <a:ext cx="318782" cy="1718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798" b="1" dirty="0"/>
                <a:t>往</a:t>
              </a:r>
              <a:endParaRPr lang="en-US" altLang="zh-TW" sz="1798" b="1" dirty="0"/>
            </a:p>
            <a:p>
              <a:r>
                <a:rPr lang="zh-TW" altLang="en-US" sz="1798" b="1" dirty="0"/>
                <a:t>圖書館拱門</a:t>
              </a:r>
            </a:p>
          </p:txBody>
        </p: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8DAC86F9-F64B-4513-A360-88E5394B8A7F}"/>
              </a:ext>
            </a:extLst>
          </p:cNvPr>
          <p:cNvGrpSpPr/>
          <p:nvPr/>
        </p:nvGrpSpPr>
        <p:grpSpPr>
          <a:xfrm>
            <a:off x="7445104" y="2404705"/>
            <a:ext cx="980548" cy="3876908"/>
            <a:chOff x="1306556" y="2537928"/>
            <a:chExt cx="1188906" cy="2831026"/>
          </a:xfrm>
        </p:grpSpPr>
        <p:sp>
          <p:nvSpPr>
            <p:cNvPr id="58" name="箭號: 向下 57">
              <a:extLst>
                <a:ext uri="{FF2B5EF4-FFF2-40B4-BE49-F238E27FC236}">
                  <a16:creationId xmlns:a16="http://schemas.microsoft.com/office/drawing/2014/main" id="{7C77CF25-EDA5-43A5-887D-7F210170B87D}"/>
                </a:ext>
              </a:extLst>
            </p:cNvPr>
            <p:cNvSpPr/>
            <p:nvPr/>
          </p:nvSpPr>
          <p:spPr>
            <a:xfrm>
              <a:off x="1306556" y="2537928"/>
              <a:ext cx="1188906" cy="2831026"/>
            </a:xfrm>
            <a:prstGeom prst="downArrow">
              <a:avLst/>
            </a:prstGeom>
            <a:noFill/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 dirty="0"/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C9656466-356A-41F5-82EB-BB96B238AD0D}"/>
                </a:ext>
              </a:extLst>
            </p:cNvPr>
            <p:cNvSpPr txBox="1"/>
            <p:nvPr/>
          </p:nvSpPr>
          <p:spPr>
            <a:xfrm>
              <a:off x="1656453" y="3740987"/>
              <a:ext cx="510310" cy="673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798" b="1" dirty="0"/>
                <a:t>往</a:t>
              </a:r>
              <a:endParaRPr lang="en-US" altLang="zh-TW" sz="1798" b="1" dirty="0"/>
            </a:p>
            <a:p>
              <a:r>
                <a:rPr lang="zh-TW" altLang="en-US" sz="1798" b="1" dirty="0"/>
                <a:t>穿堂</a:t>
              </a:r>
              <a:endParaRPr lang="en-US" altLang="zh-TW" sz="1798" b="1" dirty="0"/>
            </a:p>
          </p:txBody>
        </p:sp>
      </p:grp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FE8F0BE8-5312-46FE-8412-7D021DA7E2F2}"/>
              </a:ext>
            </a:extLst>
          </p:cNvPr>
          <p:cNvGrpSpPr/>
          <p:nvPr/>
        </p:nvGrpSpPr>
        <p:grpSpPr>
          <a:xfrm>
            <a:off x="6181700" y="2431053"/>
            <a:ext cx="980548" cy="3829491"/>
            <a:chOff x="1306556" y="2537928"/>
            <a:chExt cx="1188906" cy="2831026"/>
          </a:xfrm>
        </p:grpSpPr>
        <p:sp>
          <p:nvSpPr>
            <p:cNvPr id="62" name="箭號: 向下 61">
              <a:extLst>
                <a:ext uri="{FF2B5EF4-FFF2-40B4-BE49-F238E27FC236}">
                  <a16:creationId xmlns:a16="http://schemas.microsoft.com/office/drawing/2014/main" id="{EE40FDC5-FD7D-40A7-A8D4-92BAF7DB8585}"/>
                </a:ext>
              </a:extLst>
            </p:cNvPr>
            <p:cNvSpPr/>
            <p:nvPr/>
          </p:nvSpPr>
          <p:spPr>
            <a:xfrm>
              <a:off x="1306556" y="2537928"/>
              <a:ext cx="1188906" cy="2831026"/>
            </a:xfrm>
            <a:prstGeom prst="downArrow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 dirty="0"/>
            </a:p>
          </p:txBody>
        </p:sp>
        <p:sp>
          <p:nvSpPr>
            <p:cNvPr id="64" name="文字方塊 63">
              <a:extLst>
                <a:ext uri="{FF2B5EF4-FFF2-40B4-BE49-F238E27FC236}">
                  <a16:creationId xmlns:a16="http://schemas.microsoft.com/office/drawing/2014/main" id="{57C4B81D-39B8-4E07-81A5-66225FF8352B}"/>
                </a:ext>
              </a:extLst>
            </p:cNvPr>
            <p:cNvSpPr txBox="1"/>
            <p:nvPr/>
          </p:nvSpPr>
          <p:spPr>
            <a:xfrm>
              <a:off x="1683804" y="3736408"/>
              <a:ext cx="510310" cy="682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798" b="1" dirty="0"/>
                <a:t>往</a:t>
              </a:r>
              <a:endParaRPr lang="en-US" altLang="zh-TW" sz="1798" b="1" dirty="0"/>
            </a:p>
            <a:p>
              <a:r>
                <a:rPr lang="zh-TW" altLang="en-US" sz="1798" b="1" dirty="0"/>
                <a:t>穿堂</a:t>
              </a:r>
              <a:endParaRPr lang="en-US" altLang="zh-TW" sz="1798" b="1" dirty="0"/>
            </a:p>
          </p:txBody>
        </p:sp>
      </p:grp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DD38CB16-5400-417D-9CC0-C70AA60B4E61}"/>
              </a:ext>
            </a:extLst>
          </p:cNvPr>
          <p:cNvSpPr/>
          <p:nvPr/>
        </p:nvSpPr>
        <p:spPr>
          <a:xfrm>
            <a:off x="2579595" y="5157003"/>
            <a:ext cx="3457818" cy="154931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798" dirty="0">
                <a:solidFill>
                  <a:schemeClr val="tx1"/>
                </a:solidFill>
                <a:latin typeface="Arial Black" panose="020B0A04020102020204" pitchFamily="34" charset="0"/>
              </a:rPr>
              <a:t>309.310.311.312.314</a:t>
            </a:r>
            <a:r>
              <a:rPr lang="zh-TW" altLang="en-US" sz="1798" dirty="0">
                <a:solidFill>
                  <a:schemeClr val="tx1"/>
                </a:solidFill>
              </a:rPr>
              <a:t>班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zh-TW" altLang="en-US" sz="1798" dirty="0">
                <a:solidFill>
                  <a:schemeClr val="tx1"/>
                </a:solidFill>
              </a:rPr>
              <a:t>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C</a:t>
            </a:r>
            <a:r>
              <a:rPr lang="zh-TW" altLang="en-US" sz="1798" dirty="0">
                <a:solidFill>
                  <a:srgbClr val="FF0000"/>
                </a:solidFill>
              </a:rPr>
              <a:t>樓梯至</a:t>
            </a:r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→</a:t>
            </a:r>
            <a:endParaRPr lang="en-US" altLang="zh-TW" sz="1798" dirty="0">
              <a:solidFill>
                <a:srgbClr val="FF0000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眼鏡區→交安教室旁拱門→</a:t>
            </a:r>
            <a:endParaRPr lang="en-US" altLang="zh-TW" sz="1798" dirty="0">
              <a:solidFill>
                <a:srgbClr val="FF0000"/>
              </a:solidFill>
            </a:endParaRPr>
          </a:p>
          <a:p>
            <a:r>
              <a:rPr lang="zh-TW" altLang="en-US" sz="1798" dirty="0">
                <a:solidFill>
                  <a:srgbClr val="FF0000"/>
                </a:solidFill>
              </a:rPr>
              <a:t>大同道→司令台右側→田徑場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4FF47542-143D-4550-BC19-ABD923167EC9}"/>
              </a:ext>
            </a:extLst>
          </p:cNvPr>
          <p:cNvSpPr/>
          <p:nvPr/>
        </p:nvSpPr>
        <p:spPr>
          <a:xfrm>
            <a:off x="2629909" y="3822910"/>
            <a:ext cx="3409644" cy="1158849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798" dirty="0">
                <a:solidFill>
                  <a:schemeClr val="tx1"/>
                </a:solidFill>
                <a:latin typeface="Arial Black" panose="020B0A04020102020204" pitchFamily="34" charset="0"/>
              </a:rPr>
              <a:t>307.308</a:t>
            </a:r>
            <a:r>
              <a:rPr lang="zh-TW" altLang="en-US" sz="1798" dirty="0">
                <a:solidFill>
                  <a:schemeClr val="tx1"/>
                </a:solidFill>
              </a:rPr>
              <a:t>班路線：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A2</a:t>
            </a:r>
            <a:r>
              <a:rPr lang="zh-TW" altLang="en-US" sz="1798" dirty="0">
                <a:solidFill>
                  <a:srgbClr val="FF0000"/>
                </a:solidFill>
              </a:rPr>
              <a:t>樓梯至</a:t>
            </a:r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→穿堂→田徑場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B22E3D81-2358-41EF-94C7-79FE1CEEBB10}"/>
              </a:ext>
            </a:extLst>
          </p:cNvPr>
          <p:cNvSpPr/>
          <p:nvPr/>
        </p:nvSpPr>
        <p:spPr>
          <a:xfrm>
            <a:off x="8493478" y="5473089"/>
            <a:ext cx="2569015" cy="1089415"/>
          </a:xfrm>
          <a:prstGeom prst="round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798" dirty="0">
                <a:solidFill>
                  <a:schemeClr val="tx1"/>
                </a:solidFill>
                <a:latin typeface="Arial Black" panose="020B0A04020102020204" pitchFamily="34" charset="0"/>
              </a:rPr>
              <a:t>305.306</a:t>
            </a:r>
            <a:r>
              <a:rPr lang="zh-TW" altLang="en-US" sz="1798" dirty="0">
                <a:solidFill>
                  <a:schemeClr val="tx1"/>
                </a:solidFill>
              </a:rPr>
              <a:t>班路線：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A1</a:t>
            </a:r>
            <a:r>
              <a:rPr lang="zh-TW" altLang="en-US" sz="1798" dirty="0">
                <a:solidFill>
                  <a:srgbClr val="FF0000"/>
                </a:solidFill>
              </a:rPr>
              <a:t>樓梯至</a:t>
            </a:r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→穿堂→田徑場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5A2F8B5F-231C-4731-A954-6389933B4877}"/>
              </a:ext>
            </a:extLst>
          </p:cNvPr>
          <p:cNvSpPr/>
          <p:nvPr/>
        </p:nvSpPr>
        <p:spPr>
          <a:xfrm>
            <a:off x="8425653" y="4168944"/>
            <a:ext cx="2511073" cy="1061564"/>
          </a:xfrm>
          <a:prstGeom prst="round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798" dirty="0">
                <a:solidFill>
                  <a:schemeClr val="tx1"/>
                </a:solidFill>
                <a:latin typeface="Arial Black" panose="020B0A04020102020204" pitchFamily="34" charset="0"/>
              </a:rPr>
              <a:t>301.302.304</a:t>
            </a:r>
            <a:r>
              <a:rPr lang="zh-TW" altLang="en-US" sz="1798" dirty="0">
                <a:solidFill>
                  <a:schemeClr val="tx1"/>
                </a:solidFill>
              </a:rPr>
              <a:t>班路線：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B</a:t>
            </a:r>
            <a:r>
              <a:rPr lang="zh-TW" altLang="en-US" sz="1798" dirty="0">
                <a:solidFill>
                  <a:srgbClr val="FF0000"/>
                </a:solidFill>
              </a:rPr>
              <a:t>樓梯至</a:t>
            </a:r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→圖書館前拱門→田徑場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0D546E80-9209-4DD0-9738-4161AB9744B4}"/>
              </a:ext>
            </a:extLst>
          </p:cNvPr>
          <p:cNvSpPr/>
          <p:nvPr/>
        </p:nvSpPr>
        <p:spPr>
          <a:xfrm>
            <a:off x="339721" y="5816270"/>
            <a:ext cx="1712140" cy="746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798" dirty="0"/>
              <a:t>疏散集合地</a:t>
            </a:r>
            <a:r>
              <a:rPr lang="en-US" altLang="zh-TW" sz="1798" dirty="0"/>
              <a:t>:</a:t>
            </a:r>
          </a:p>
          <a:p>
            <a:pPr algn="ctr"/>
            <a:r>
              <a:rPr lang="zh-TW" altLang="en-US" sz="1798" dirty="0"/>
              <a:t>田徑場</a:t>
            </a:r>
          </a:p>
        </p:txBody>
      </p:sp>
      <p:pic>
        <p:nvPicPr>
          <p:cNvPr id="51" name="圖片 50" descr="一張含有 文字 的圖片&#10;&#10;自動產生的描述">
            <a:extLst>
              <a:ext uri="{FF2B5EF4-FFF2-40B4-BE49-F238E27FC236}">
                <a16:creationId xmlns:a16="http://schemas.microsoft.com/office/drawing/2014/main" id="{4283DF1F-C0F3-4876-8A4E-F6A8096FCF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10"/>
          <a:stretch/>
        </p:blipFill>
        <p:spPr>
          <a:xfrm>
            <a:off x="103085" y="274975"/>
            <a:ext cx="1965004" cy="35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1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id="{427B1BCC-3AAD-4CC9-8122-451C905BA61B}"/>
              </a:ext>
            </a:extLst>
          </p:cNvPr>
          <p:cNvSpPr/>
          <p:nvPr/>
        </p:nvSpPr>
        <p:spPr>
          <a:xfrm>
            <a:off x="10409116" y="2497919"/>
            <a:ext cx="688779" cy="74623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latin typeface="Arial Black" panose="020B0A04020102020204" pitchFamily="34" charset="0"/>
              </a:rPr>
              <a:t>E</a:t>
            </a:r>
          </a:p>
          <a:p>
            <a:pPr algn="ctr"/>
            <a:r>
              <a:rPr lang="zh-TW" altLang="en-US" sz="1600" dirty="0"/>
              <a:t>樓梯</a:t>
            </a: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64EB6B74-9E65-487E-93FF-403F8ED02E9D}"/>
              </a:ext>
            </a:extLst>
          </p:cNvPr>
          <p:cNvSpPr/>
          <p:nvPr/>
        </p:nvSpPr>
        <p:spPr>
          <a:xfrm>
            <a:off x="2485094" y="1740912"/>
            <a:ext cx="664660" cy="813318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A8134F53-BA70-48D2-9F97-95F8BCA9E88A}"/>
              </a:ext>
            </a:extLst>
          </p:cNvPr>
          <p:cNvSpPr/>
          <p:nvPr/>
        </p:nvSpPr>
        <p:spPr>
          <a:xfrm>
            <a:off x="1799356" y="295502"/>
            <a:ext cx="9137369" cy="769041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algn="ctr"/>
            <a:r>
              <a:rPr lang="zh-TW" altLang="en-US" sz="439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行政大樓教室防災疏散路線圖 </a:t>
            </a:r>
            <a:r>
              <a:rPr lang="en-US" altLang="zh-TW" sz="439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2F</a:t>
            </a:r>
            <a:endParaRPr lang="zh-TW" altLang="en-US" sz="4398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4FF47542-143D-4550-BC19-ABD923167EC9}"/>
              </a:ext>
            </a:extLst>
          </p:cNvPr>
          <p:cNvSpPr/>
          <p:nvPr/>
        </p:nvSpPr>
        <p:spPr>
          <a:xfrm>
            <a:off x="3431704" y="4719497"/>
            <a:ext cx="3485612" cy="1336268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798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altLang="zh-TW" sz="1798" dirty="0">
                <a:solidFill>
                  <a:schemeClr val="tx1"/>
                </a:solidFill>
                <a:latin typeface="Arial Black" panose="020B0A04020102020204" pitchFamily="34" charset="0"/>
              </a:rPr>
              <a:t>116.216.316</a:t>
            </a:r>
            <a:r>
              <a:rPr lang="zh-TW" altLang="en-US" sz="1798" dirty="0">
                <a:solidFill>
                  <a:schemeClr val="tx1"/>
                </a:solidFill>
              </a:rPr>
              <a:t>班路線：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D</a:t>
            </a:r>
            <a:r>
              <a:rPr lang="zh-TW" altLang="en-US" sz="1798" dirty="0">
                <a:solidFill>
                  <a:srgbClr val="FF0000"/>
                </a:solidFill>
              </a:rPr>
              <a:t>樓梯至</a:t>
            </a:r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→交安教室旁拱門→</a:t>
            </a:r>
            <a:endParaRPr lang="en-US" altLang="zh-TW" sz="1798" dirty="0">
              <a:solidFill>
                <a:srgbClr val="FF0000"/>
              </a:solidFill>
            </a:endParaRPr>
          </a:p>
          <a:p>
            <a:r>
              <a:rPr lang="zh-TW" altLang="en-US" sz="1798" dirty="0">
                <a:solidFill>
                  <a:srgbClr val="FF0000"/>
                </a:solidFill>
              </a:rPr>
              <a:t>排球場前→龍池→司令台→</a:t>
            </a:r>
            <a:endParaRPr lang="en-US" altLang="zh-TW" sz="1798" dirty="0">
              <a:solidFill>
                <a:srgbClr val="FF0000"/>
              </a:solidFill>
            </a:endParaRPr>
          </a:p>
          <a:p>
            <a:r>
              <a:rPr lang="zh-TW" altLang="en-US" sz="1798" dirty="0">
                <a:solidFill>
                  <a:srgbClr val="FF0000"/>
                </a:solidFill>
              </a:rPr>
              <a:t>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0D546E80-9209-4DD0-9738-4161AB9744B4}"/>
              </a:ext>
            </a:extLst>
          </p:cNvPr>
          <p:cNvSpPr/>
          <p:nvPr/>
        </p:nvSpPr>
        <p:spPr>
          <a:xfrm>
            <a:off x="339719" y="3790839"/>
            <a:ext cx="1712140" cy="746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798" dirty="0"/>
              <a:t>疏散集合地</a:t>
            </a:r>
            <a:r>
              <a:rPr lang="en-US" altLang="zh-TW" sz="1798" dirty="0"/>
              <a:t>:</a:t>
            </a:r>
          </a:p>
          <a:p>
            <a:pPr algn="ctr"/>
            <a:r>
              <a:rPr lang="zh-TW" altLang="en-US" sz="1798" dirty="0"/>
              <a:t>田徑場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344CB450-33D9-4412-81E7-327D9DB319C1}"/>
              </a:ext>
            </a:extLst>
          </p:cNvPr>
          <p:cNvGrpSpPr/>
          <p:nvPr/>
        </p:nvGrpSpPr>
        <p:grpSpPr>
          <a:xfrm>
            <a:off x="2529432" y="1760585"/>
            <a:ext cx="7866441" cy="1509203"/>
            <a:chOff x="643379" y="1773593"/>
            <a:chExt cx="7870540" cy="1509989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9F33C33A-CEB8-42AB-833B-07D12A9BF787}"/>
                </a:ext>
              </a:extLst>
            </p:cNvPr>
            <p:cNvSpPr/>
            <p:nvPr/>
          </p:nvSpPr>
          <p:spPr>
            <a:xfrm>
              <a:off x="2590735" y="2536581"/>
              <a:ext cx="689137" cy="74700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/>
                <a:t>女廁</a:t>
              </a: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C6DCBE1-FDCF-4D01-A522-14C6D0111D97}"/>
                </a:ext>
              </a:extLst>
            </p:cNvPr>
            <p:cNvSpPr/>
            <p:nvPr/>
          </p:nvSpPr>
          <p:spPr>
            <a:xfrm>
              <a:off x="1960941" y="2520213"/>
              <a:ext cx="641314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/>
                <a:t>男廁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EA94A6A0-843A-4826-8B6E-49540447927D}"/>
                </a:ext>
              </a:extLst>
            </p:cNvPr>
            <p:cNvSpPr/>
            <p:nvPr/>
          </p:nvSpPr>
          <p:spPr>
            <a:xfrm>
              <a:off x="3299818" y="2520214"/>
              <a:ext cx="658969" cy="75482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216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9BC458F-04EA-4788-B16F-2659264D6426}"/>
                </a:ext>
              </a:extLst>
            </p:cNvPr>
            <p:cNvSpPr/>
            <p:nvPr/>
          </p:nvSpPr>
          <p:spPr>
            <a:xfrm>
              <a:off x="4547004" y="2519832"/>
              <a:ext cx="689137" cy="75482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>
                  <a:latin typeface="Arial Black" panose="020B0A04020102020204" pitchFamily="34" charset="0"/>
                </a:rPr>
                <a:t>教務處</a:t>
              </a: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396D55FA-F598-44D2-83D9-5A148C1728A6}"/>
                </a:ext>
              </a:extLst>
            </p:cNvPr>
            <p:cNvSpPr/>
            <p:nvPr/>
          </p:nvSpPr>
          <p:spPr>
            <a:xfrm>
              <a:off x="5170317" y="2518084"/>
              <a:ext cx="445272" cy="75695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>
                  <a:latin typeface="Arial Black" panose="020B0A04020102020204" pitchFamily="34" charset="0"/>
                </a:rPr>
                <a:t>資料室</a:t>
              </a: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C779B12D-D9EE-4BEE-B994-350B30BDEB0A}"/>
                </a:ext>
              </a:extLst>
            </p:cNvPr>
            <p:cNvSpPr/>
            <p:nvPr/>
          </p:nvSpPr>
          <p:spPr>
            <a:xfrm>
              <a:off x="7914735" y="2519936"/>
              <a:ext cx="599184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>
                  <a:latin typeface="Arial Black" panose="020B0A04020102020204" pitchFamily="34" charset="0"/>
                </a:rPr>
                <a:t>國中數學</a:t>
              </a: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9EB1C23-5C1C-4BEA-B872-A95C47EEBC70}"/>
                </a:ext>
              </a:extLst>
            </p:cNvPr>
            <p:cNvSpPr/>
            <p:nvPr/>
          </p:nvSpPr>
          <p:spPr>
            <a:xfrm>
              <a:off x="7301621" y="2519936"/>
              <a:ext cx="599864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>
                  <a:latin typeface="Arial Black" panose="020B0A04020102020204" pitchFamily="34" charset="0"/>
                </a:rPr>
                <a:t>國中自然</a:t>
              </a: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B9985E0A-5C0A-4CAC-8FBB-656A4BE74D87}"/>
                </a:ext>
              </a:extLst>
            </p:cNvPr>
            <p:cNvSpPr/>
            <p:nvPr/>
          </p:nvSpPr>
          <p:spPr>
            <a:xfrm>
              <a:off x="6688486" y="2522128"/>
              <a:ext cx="604037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>
                  <a:latin typeface="Arial Black" panose="020B0A04020102020204" pitchFamily="34" charset="0"/>
                </a:rPr>
                <a:t>國中人文</a:t>
              </a: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B07870B-1110-4610-993E-F6DD43979577}"/>
                </a:ext>
              </a:extLst>
            </p:cNvPr>
            <p:cNvSpPr/>
            <p:nvPr/>
          </p:nvSpPr>
          <p:spPr>
            <a:xfrm>
              <a:off x="5614187" y="2521147"/>
              <a:ext cx="641314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>
                  <a:latin typeface="Arial Black" panose="020B0A04020102020204" pitchFamily="34" charset="0"/>
                </a:rPr>
                <a:t>教務處</a:t>
              </a: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3106013F-7611-467E-86E5-1FC48211264E}"/>
                </a:ext>
              </a:extLst>
            </p:cNvPr>
            <p:cNvSpPr/>
            <p:nvPr/>
          </p:nvSpPr>
          <p:spPr>
            <a:xfrm>
              <a:off x="3958787" y="2521100"/>
              <a:ext cx="622316" cy="75355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316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2EB646AE-393F-4F2B-AEE4-4E2F9069B870}"/>
                </a:ext>
              </a:extLst>
            </p:cNvPr>
            <p:cNvSpPr/>
            <p:nvPr/>
          </p:nvSpPr>
          <p:spPr>
            <a:xfrm>
              <a:off x="643379" y="1773593"/>
              <a:ext cx="603455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116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D2F09A31-172F-4243-9F76-4AA841AA2C5B}"/>
                </a:ext>
              </a:extLst>
            </p:cNvPr>
            <p:cNvSpPr/>
            <p:nvPr/>
          </p:nvSpPr>
          <p:spPr>
            <a:xfrm>
              <a:off x="1246834" y="2520213"/>
              <a:ext cx="707388" cy="746620"/>
            </a:xfrm>
            <a:prstGeom prst="rect">
              <a:avLst/>
            </a:prstGeom>
            <a:solidFill>
              <a:srgbClr val="CCFFCC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D</a:t>
              </a:r>
            </a:p>
            <a:p>
              <a:pPr algn="ctr"/>
              <a:r>
                <a:rPr lang="zh-TW" altLang="en-US" sz="1600" dirty="0"/>
                <a:t>樓梯</a:t>
              </a: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7C38C879-CA74-4B21-A1B5-134B2EFCDC00}"/>
                </a:ext>
              </a:extLst>
            </p:cNvPr>
            <p:cNvSpPr/>
            <p:nvPr/>
          </p:nvSpPr>
          <p:spPr>
            <a:xfrm>
              <a:off x="6263622" y="2518084"/>
              <a:ext cx="433639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>
                  <a:latin typeface="Arial Black" panose="020B0A04020102020204" pitchFamily="34" charset="0"/>
                </a:rPr>
                <a:t>油印室</a:t>
              </a:r>
            </a:p>
          </p:txBody>
        </p:sp>
      </p:grp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D456A607-2941-446B-BD22-A1197B698601}"/>
              </a:ext>
            </a:extLst>
          </p:cNvPr>
          <p:cNvSpPr/>
          <p:nvPr/>
        </p:nvSpPr>
        <p:spPr>
          <a:xfrm>
            <a:off x="5212494" y="2521425"/>
            <a:ext cx="1229376" cy="753461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C990A5F-04AA-4BF7-8A10-9C8A54047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204" y="2530785"/>
            <a:ext cx="619239" cy="73900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937EC91-3072-4EA3-B371-70152D441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008" y="2512700"/>
            <a:ext cx="685068" cy="763000"/>
          </a:xfrm>
          <a:prstGeom prst="rect">
            <a:avLst/>
          </a:prstGeom>
        </p:spPr>
      </p:pic>
      <p:sp>
        <p:nvSpPr>
          <p:cNvPr id="12" name="箭號: 彎曲 11">
            <a:extLst>
              <a:ext uri="{FF2B5EF4-FFF2-40B4-BE49-F238E27FC236}">
                <a16:creationId xmlns:a16="http://schemas.microsoft.com/office/drawing/2014/main" id="{46E98673-C6C4-490A-9D3D-8A6C232C5829}"/>
              </a:ext>
            </a:extLst>
          </p:cNvPr>
          <p:cNvSpPr/>
          <p:nvPr/>
        </p:nvSpPr>
        <p:spPr>
          <a:xfrm rot="10800000">
            <a:off x="1338130" y="3320132"/>
            <a:ext cx="1794443" cy="2150920"/>
          </a:xfrm>
          <a:prstGeom prst="bentArrow">
            <a:avLst>
              <a:gd name="adj1" fmla="val 36171"/>
              <a:gd name="adj2" fmla="val 19902"/>
              <a:gd name="adj3" fmla="val 25000"/>
              <a:gd name="adj4" fmla="val 5552"/>
            </a:avLst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798">
              <a:solidFill>
                <a:schemeClr val="tx1"/>
              </a:solidFill>
            </a:endParaRPr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0BAD60AD-B1F6-44F1-BCD4-A18D3AAF7514}"/>
              </a:ext>
            </a:extLst>
          </p:cNvPr>
          <p:cNvSpPr txBox="1"/>
          <p:nvPr/>
        </p:nvSpPr>
        <p:spPr>
          <a:xfrm>
            <a:off x="2616443" y="3380460"/>
            <a:ext cx="316281" cy="2030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798" b="1" dirty="0"/>
              <a:t>交安教室旁拱門</a:t>
            </a:r>
          </a:p>
        </p:txBody>
      </p:sp>
      <p:pic>
        <p:nvPicPr>
          <p:cNvPr id="28" name="圖片 27" descr="一張含有 文字 的圖片&#10;&#10;自動產生的描述">
            <a:extLst>
              <a:ext uri="{FF2B5EF4-FFF2-40B4-BE49-F238E27FC236}">
                <a16:creationId xmlns:a16="http://schemas.microsoft.com/office/drawing/2014/main" id="{7931571A-82BB-4C5D-9EEA-5D3F05676C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10"/>
          <a:stretch/>
        </p:blipFill>
        <p:spPr>
          <a:xfrm>
            <a:off x="103085" y="274975"/>
            <a:ext cx="1965004" cy="35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2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189A77C-6434-4735-AA68-52E1469E21FB}"/>
              </a:ext>
            </a:extLst>
          </p:cNvPr>
          <p:cNvSpPr/>
          <p:nvPr/>
        </p:nvSpPr>
        <p:spPr>
          <a:xfrm>
            <a:off x="8217058" y="2339116"/>
            <a:ext cx="746302" cy="746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latin typeface="Arial Black" panose="020B0A04020102020204" pitchFamily="34" charset="0"/>
              </a:rPr>
              <a:t>903</a:t>
            </a:r>
            <a:endParaRPr lang="zh-TW" altLang="en-US" sz="1600" dirty="0">
              <a:latin typeface="Arial Black" panose="020B0A040201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C6BD549-3DB4-4895-86F4-4C5BCF4C32EA}"/>
              </a:ext>
            </a:extLst>
          </p:cNvPr>
          <p:cNvSpPr/>
          <p:nvPr/>
        </p:nvSpPr>
        <p:spPr>
          <a:xfrm>
            <a:off x="8966008" y="2339116"/>
            <a:ext cx="707694" cy="746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latin typeface="Arial Black" panose="020B0A04020102020204" pitchFamily="34" charset="0"/>
              </a:rPr>
              <a:t>902</a:t>
            </a:r>
            <a:endParaRPr lang="zh-TW" altLang="en-US" sz="1600" dirty="0">
              <a:latin typeface="Arial Black" panose="020B0A04020102020204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06C9F5E2-FF5F-4ECC-B43D-8CCE39CC9544}"/>
              </a:ext>
            </a:extLst>
          </p:cNvPr>
          <p:cNvSpPr/>
          <p:nvPr/>
        </p:nvSpPr>
        <p:spPr>
          <a:xfrm>
            <a:off x="6875106" y="1294211"/>
            <a:ext cx="456455" cy="10652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latin typeface="Arial Black" panose="020B0A04020102020204" pitchFamily="34" charset="0"/>
              </a:rPr>
              <a:t>A3</a:t>
            </a:r>
            <a:r>
              <a:rPr lang="zh-TW" altLang="en-US" sz="1600" dirty="0"/>
              <a:t>樓梯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A8134F53-BA70-48D2-9F97-95F8BCA9E88A}"/>
              </a:ext>
            </a:extLst>
          </p:cNvPr>
          <p:cNvSpPr/>
          <p:nvPr/>
        </p:nvSpPr>
        <p:spPr>
          <a:xfrm>
            <a:off x="1799356" y="295502"/>
            <a:ext cx="9137369" cy="769041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algn="ctr"/>
            <a:r>
              <a:rPr lang="zh-TW" altLang="en-US" sz="439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行政大樓教室防災疏散路線圖 </a:t>
            </a:r>
            <a:r>
              <a:rPr lang="en-US" altLang="zh-TW" sz="439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4F</a:t>
            </a:r>
            <a:endParaRPr lang="zh-TW" altLang="en-US" sz="4398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F977C650-69E2-4AB8-80DD-C3BB70048457}"/>
              </a:ext>
            </a:extLst>
          </p:cNvPr>
          <p:cNvGrpSpPr/>
          <p:nvPr/>
        </p:nvGrpSpPr>
        <p:grpSpPr>
          <a:xfrm>
            <a:off x="3299024" y="2309580"/>
            <a:ext cx="7208563" cy="777835"/>
            <a:chOff x="2824726" y="1507194"/>
            <a:chExt cx="7212319" cy="778241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C6DCBE1-FDCF-4D01-A522-14C6D0111D97}"/>
                </a:ext>
              </a:extLst>
            </p:cNvPr>
            <p:cNvSpPr/>
            <p:nvPr/>
          </p:nvSpPr>
          <p:spPr>
            <a:xfrm>
              <a:off x="2824726" y="1530276"/>
              <a:ext cx="689154" cy="75385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/>
                <a:t>男廁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9F33C33A-CEB8-42AB-833B-07D12A9BF787}"/>
                </a:ext>
              </a:extLst>
            </p:cNvPr>
            <p:cNvSpPr/>
            <p:nvPr/>
          </p:nvSpPr>
          <p:spPr>
            <a:xfrm>
              <a:off x="3515589" y="1530276"/>
              <a:ext cx="740696" cy="75385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/>
                <a:t>女廁</a:t>
              </a: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27B1BCC-3AAD-4CC9-8122-451C905BA61B}"/>
                </a:ext>
              </a:extLst>
            </p:cNvPr>
            <p:cNvSpPr/>
            <p:nvPr/>
          </p:nvSpPr>
          <p:spPr>
            <a:xfrm>
              <a:off x="9178258" y="1522436"/>
              <a:ext cx="858787" cy="746620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E</a:t>
              </a:r>
            </a:p>
            <a:p>
              <a:pPr algn="ctr"/>
              <a:r>
                <a:rPr lang="zh-TW" altLang="en-US" sz="1600" dirty="0"/>
                <a:t>樓梯</a:t>
              </a: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C779B12D-D9EE-4BEE-B994-350B30BDEB0A}"/>
                </a:ext>
              </a:extLst>
            </p:cNvPr>
            <p:cNvSpPr/>
            <p:nvPr/>
          </p:nvSpPr>
          <p:spPr>
            <a:xfrm>
              <a:off x="7119636" y="1538815"/>
              <a:ext cx="694976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904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B9985E0A-5C0A-4CAC-8FBB-656A4BE74D87}"/>
                </a:ext>
              </a:extLst>
            </p:cNvPr>
            <p:cNvSpPr/>
            <p:nvPr/>
          </p:nvSpPr>
          <p:spPr>
            <a:xfrm>
              <a:off x="6450954" y="1538815"/>
              <a:ext cx="700605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905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622B6410-68D7-413B-A9AD-D82A35233EDD}"/>
                </a:ext>
              </a:extLst>
            </p:cNvPr>
            <p:cNvSpPr/>
            <p:nvPr/>
          </p:nvSpPr>
          <p:spPr>
            <a:xfrm>
              <a:off x="5748640" y="1538815"/>
              <a:ext cx="700605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>
                  <a:latin typeface="Arial Black" panose="020B0A04020102020204" pitchFamily="34" charset="0"/>
                </a:rPr>
                <a:t>視廳教室</a:t>
              </a: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B07870B-1110-4610-993E-F6DD43979577}"/>
                </a:ext>
              </a:extLst>
            </p:cNvPr>
            <p:cNvSpPr/>
            <p:nvPr/>
          </p:nvSpPr>
          <p:spPr>
            <a:xfrm>
              <a:off x="4996742" y="1538815"/>
              <a:ext cx="743840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906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3106013F-7611-467E-86E5-1FC48211264E}"/>
                </a:ext>
              </a:extLst>
            </p:cNvPr>
            <p:cNvSpPr/>
            <p:nvPr/>
          </p:nvSpPr>
          <p:spPr>
            <a:xfrm>
              <a:off x="4270573" y="1538815"/>
              <a:ext cx="721805" cy="73938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901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43" name="矩形: 圓角 42">
              <a:extLst>
                <a:ext uri="{FF2B5EF4-FFF2-40B4-BE49-F238E27FC236}">
                  <a16:creationId xmlns:a16="http://schemas.microsoft.com/office/drawing/2014/main" id="{F29B359F-2C71-4A9F-986B-5606DFE7E301}"/>
                </a:ext>
              </a:extLst>
            </p:cNvPr>
            <p:cNvSpPr/>
            <p:nvPr/>
          </p:nvSpPr>
          <p:spPr>
            <a:xfrm>
              <a:off x="7822382" y="1507194"/>
              <a:ext cx="1348708" cy="770627"/>
            </a:xfrm>
            <a:prstGeom prst="roundRect">
              <a:avLst/>
            </a:prstGeom>
            <a:noFill/>
            <a:ln w="76200">
              <a:solidFill>
                <a:schemeClr val="accent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>
                <a:ln w="76200"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F7DECC3C-B30F-4025-AACF-65EAC9FA2AC0}"/>
              </a:ext>
            </a:extLst>
          </p:cNvPr>
          <p:cNvGrpSpPr/>
          <p:nvPr/>
        </p:nvGrpSpPr>
        <p:grpSpPr>
          <a:xfrm>
            <a:off x="9496243" y="3094084"/>
            <a:ext cx="1188286" cy="2419328"/>
            <a:chOff x="1306556" y="2537928"/>
            <a:chExt cx="1188906" cy="2831026"/>
          </a:xfrm>
        </p:grpSpPr>
        <p:sp>
          <p:nvSpPr>
            <p:cNvPr id="54" name="箭號: 向下 53">
              <a:extLst>
                <a:ext uri="{FF2B5EF4-FFF2-40B4-BE49-F238E27FC236}">
                  <a16:creationId xmlns:a16="http://schemas.microsoft.com/office/drawing/2014/main" id="{01F5AED0-759E-4CCD-9E59-EE34BFCB9FC8}"/>
                </a:ext>
              </a:extLst>
            </p:cNvPr>
            <p:cNvSpPr/>
            <p:nvPr/>
          </p:nvSpPr>
          <p:spPr>
            <a:xfrm>
              <a:off x="1306556" y="2537928"/>
              <a:ext cx="1188906" cy="2831026"/>
            </a:xfrm>
            <a:prstGeom prst="downArrow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 dirty="0"/>
            </a:p>
          </p:txBody>
        </p:sp>
        <p:sp>
          <p:nvSpPr>
            <p:cNvPr id="55" name="文字方塊 54">
              <a:extLst>
                <a:ext uri="{FF2B5EF4-FFF2-40B4-BE49-F238E27FC236}">
                  <a16:creationId xmlns:a16="http://schemas.microsoft.com/office/drawing/2014/main" id="{58B26130-0DFA-43D4-92F4-3B10C186ADE5}"/>
                </a:ext>
              </a:extLst>
            </p:cNvPr>
            <p:cNvSpPr txBox="1"/>
            <p:nvPr/>
          </p:nvSpPr>
          <p:spPr>
            <a:xfrm>
              <a:off x="1729302" y="2946333"/>
              <a:ext cx="318782" cy="2050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798" b="1" dirty="0"/>
                <a:t>往</a:t>
              </a:r>
              <a:endParaRPr lang="en-US" altLang="zh-TW" sz="1798" b="1" dirty="0"/>
            </a:p>
            <a:p>
              <a:r>
                <a:rPr lang="zh-TW" altLang="en-US" sz="1798" b="1" dirty="0"/>
                <a:t>圖書館拱門</a:t>
              </a:r>
            </a:p>
          </p:txBody>
        </p: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8DAC86F9-F64B-4513-A360-88E5394B8A7F}"/>
              </a:ext>
            </a:extLst>
          </p:cNvPr>
          <p:cNvGrpSpPr/>
          <p:nvPr/>
        </p:nvGrpSpPr>
        <p:grpSpPr>
          <a:xfrm>
            <a:off x="6200976" y="3106828"/>
            <a:ext cx="980548" cy="1989070"/>
            <a:chOff x="1306556" y="2537928"/>
            <a:chExt cx="1188906" cy="2831026"/>
          </a:xfrm>
        </p:grpSpPr>
        <p:sp>
          <p:nvSpPr>
            <p:cNvPr id="58" name="箭號: 向下 57">
              <a:extLst>
                <a:ext uri="{FF2B5EF4-FFF2-40B4-BE49-F238E27FC236}">
                  <a16:creationId xmlns:a16="http://schemas.microsoft.com/office/drawing/2014/main" id="{7C77CF25-EDA5-43A5-887D-7F210170B87D}"/>
                </a:ext>
              </a:extLst>
            </p:cNvPr>
            <p:cNvSpPr/>
            <p:nvPr/>
          </p:nvSpPr>
          <p:spPr>
            <a:xfrm>
              <a:off x="1306556" y="2537928"/>
              <a:ext cx="1188906" cy="2831026"/>
            </a:xfrm>
            <a:prstGeom prst="downArrow">
              <a:avLst/>
            </a:prstGeom>
            <a:noFill/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 dirty="0"/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C9656466-356A-41F5-82EB-BB96B238AD0D}"/>
                </a:ext>
              </a:extLst>
            </p:cNvPr>
            <p:cNvSpPr txBox="1"/>
            <p:nvPr/>
          </p:nvSpPr>
          <p:spPr>
            <a:xfrm>
              <a:off x="1666051" y="2970470"/>
              <a:ext cx="466081" cy="1313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798" b="1" dirty="0"/>
                <a:t>往</a:t>
              </a:r>
              <a:endParaRPr lang="en-US" altLang="zh-TW" sz="1798" b="1" dirty="0"/>
            </a:p>
            <a:p>
              <a:r>
                <a:rPr lang="zh-TW" altLang="en-US" sz="1798" b="1" dirty="0"/>
                <a:t>穿堂</a:t>
              </a:r>
              <a:endParaRPr lang="en-US" altLang="zh-TW" sz="1798" b="1" dirty="0"/>
            </a:p>
          </p:txBody>
        </p:sp>
      </p:grp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B22E3D81-2358-41EF-94C7-79FE1CEEBB10}"/>
              </a:ext>
            </a:extLst>
          </p:cNvPr>
          <p:cNvSpPr/>
          <p:nvPr/>
        </p:nvSpPr>
        <p:spPr>
          <a:xfrm>
            <a:off x="5419559" y="5238885"/>
            <a:ext cx="2569015" cy="1089415"/>
          </a:xfrm>
          <a:prstGeom prst="round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798" dirty="0">
                <a:solidFill>
                  <a:schemeClr val="tx1"/>
                </a:solidFill>
                <a:latin typeface="Arial Black" panose="020B0A04020102020204" pitchFamily="34" charset="0"/>
              </a:rPr>
              <a:t>   </a:t>
            </a:r>
            <a:r>
              <a:rPr lang="en-US" altLang="zh-TW" sz="1798" dirty="0">
                <a:solidFill>
                  <a:schemeClr val="tx1"/>
                </a:solidFill>
                <a:latin typeface="Arial Black" panose="020B0A04020102020204" pitchFamily="34" charset="0"/>
              </a:rPr>
              <a:t>904.905</a:t>
            </a:r>
            <a:r>
              <a:rPr lang="zh-TW" altLang="en-US" sz="1798" dirty="0">
                <a:solidFill>
                  <a:schemeClr val="tx1"/>
                </a:solidFill>
              </a:rPr>
              <a:t>班路線：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A3</a:t>
            </a:r>
            <a:r>
              <a:rPr lang="zh-TW" altLang="en-US" sz="1798" dirty="0">
                <a:solidFill>
                  <a:srgbClr val="FF0000"/>
                </a:solidFill>
              </a:rPr>
              <a:t>樓梯至</a:t>
            </a:r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→穿堂→田徑場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5A2F8B5F-231C-4731-A954-6389933B4877}"/>
              </a:ext>
            </a:extLst>
          </p:cNvPr>
          <p:cNvSpPr/>
          <p:nvPr/>
        </p:nvSpPr>
        <p:spPr>
          <a:xfrm>
            <a:off x="8863413" y="5583084"/>
            <a:ext cx="2511073" cy="1061564"/>
          </a:xfrm>
          <a:prstGeom prst="round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798" dirty="0">
                <a:solidFill>
                  <a:schemeClr val="tx1"/>
                </a:solidFill>
                <a:latin typeface="Arial Black" panose="020B0A04020102020204" pitchFamily="34" charset="0"/>
              </a:rPr>
              <a:t>902.903</a:t>
            </a:r>
            <a:r>
              <a:rPr lang="zh-TW" altLang="en-US" sz="1798" dirty="0">
                <a:solidFill>
                  <a:schemeClr val="tx1"/>
                </a:solidFill>
              </a:rPr>
              <a:t>班路線：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E</a:t>
            </a:r>
            <a:r>
              <a:rPr lang="zh-TW" altLang="en-US" sz="1798" dirty="0">
                <a:solidFill>
                  <a:srgbClr val="FF0000"/>
                </a:solidFill>
              </a:rPr>
              <a:t>樓梯至</a:t>
            </a:r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→圖書館前拱門→田徑場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0D546E80-9209-4DD0-9738-4161AB9744B4}"/>
              </a:ext>
            </a:extLst>
          </p:cNvPr>
          <p:cNvSpPr/>
          <p:nvPr/>
        </p:nvSpPr>
        <p:spPr>
          <a:xfrm>
            <a:off x="701382" y="1563347"/>
            <a:ext cx="1712140" cy="746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798" dirty="0"/>
              <a:t>疏散集合地</a:t>
            </a:r>
            <a:r>
              <a:rPr lang="en-US" altLang="zh-TW" sz="1798" dirty="0"/>
              <a:t>:</a:t>
            </a:r>
          </a:p>
          <a:p>
            <a:pPr algn="ctr"/>
            <a:r>
              <a:rPr lang="zh-TW" altLang="en-US" sz="1798" dirty="0"/>
              <a:t>田徑場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0463E80-FA3A-4526-A8BC-4691D7FD7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568" y="2348825"/>
            <a:ext cx="690022" cy="767763"/>
          </a:xfrm>
          <a:prstGeom prst="rect">
            <a:avLst/>
          </a:prstGeom>
        </p:spPr>
      </p:pic>
      <p:pic>
        <p:nvPicPr>
          <p:cNvPr id="80" name="圖片 79">
            <a:extLst>
              <a:ext uri="{FF2B5EF4-FFF2-40B4-BE49-F238E27FC236}">
                <a16:creationId xmlns:a16="http://schemas.microsoft.com/office/drawing/2014/main" id="{AF2442CB-E962-4FF2-86FC-B368DFE04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582" y="2342326"/>
            <a:ext cx="688797" cy="744926"/>
          </a:xfrm>
          <a:prstGeom prst="rect">
            <a:avLst/>
          </a:prstGeom>
        </p:spPr>
      </p:pic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58014160-21BE-4DF9-994E-7DE57E8E4660}"/>
              </a:ext>
            </a:extLst>
          </p:cNvPr>
          <p:cNvSpPr/>
          <p:nvPr/>
        </p:nvSpPr>
        <p:spPr>
          <a:xfrm>
            <a:off x="4705105" y="2359416"/>
            <a:ext cx="1504301" cy="690317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E1904A93-37E2-4550-9441-BADC7EBE56CF}"/>
              </a:ext>
            </a:extLst>
          </p:cNvPr>
          <p:cNvSpPr/>
          <p:nvPr/>
        </p:nvSpPr>
        <p:spPr>
          <a:xfrm>
            <a:off x="6889089" y="2338912"/>
            <a:ext cx="1372469" cy="767916"/>
          </a:xfrm>
          <a:prstGeom prst="roundRect">
            <a:avLst/>
          </a:prstGeom>
          <a:noFill/>
          <a:ln w="7620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81" name="箭號: 彎曲 80">
            <a:extLst>
              <a:ext uri="{FF2B5EF4-FFF2-40B4-BE49-F238E27FC236}">
                <a16:creationId xmlns:a16="http://schemas.microsoft.com/office/drawing/2014/main" id="{20A85CA8-F3A7-4C26-9E05-E4F57CCD4B51}"/>
              </a:ext>
            </a:extLst>
          </p:cNvPr>
          <p:cNvSpPr/>
          <p:nvPr/>
        </p:nvSpPr>
        <p:spPr>
          <a:xfrm rot="10800000">
            <a:off x="776980" y="3106828"/>
            <a:ext cx="1794443" cy="2150920"/>
          </a:xfrm>
          <a:prstGeom prst="bentArrow">
            <a:avLst>
              <a:gd name="adj1" fmla="val 36171"/>
              <a:gd name="adj2" fmla="val 19902"/>
              <a:gd name="adj3" fmla="val 25000"/>
              <a:gd name="adj4" fmla="val 5552"/>
            </a:avLst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798">
              <a:solidFill>
                <a:schemeClr val="tx1"/>
              </a:solidFill>
            </a:endParaRP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C3BCB5DF-968C-42C8-8760-A0530C3BF054}"/>
              </a:ext>
            </a:extLst>
          </p:cNvPr>
          <p:cNvSpPr txBox="1"/>
          <p:nvPr/>
        </p:nvSpPr>
        <p:spPr>
          <a:xfrm>
            <a:off x="2054402" y="3145619"/>
            <a:ext cx="316281" cy="2030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798" b="1" dirty="0"/>
              <a:t>交安教室旁拱門</a:t>
            </a:r>
          </a:p>
        </p:txBody>
      </p:sp>
      <p:sp>
        <p:nvSpPr>
          <p:cNvPr id="83" name="矩形: 圓角 82">
            <a:extLst>
              <a:ext uri="{FF2B5EF4-FFF2-40B4-BE49-F238E27FC236}">
                <a16:creationId xmlns:a16="http://schemas.microsoft.com/office/drawing/2014/main" id="{C062EDFC-54B7-40E8-B517-B4A40DC29908}"/>
              </a:ext>
            </a:extLst>
          </p:cNvPr>
          <p:cNvSpPr/>
          <p:nvPr/>
        </p:nvSpPr>
        <p:spPr>
          <a:xfrm>
            <a:off x="776980" y="5326453"/>
            <a:ext cx="3582701" cy="1336268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798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altLang="zh-TW" sz="1798" dirty="0">
                <a:solidFill>
                  <a:schemeClr val="tx1"/>
                </a:solidFill>
                <a:latin typeface="Arial Black" panose="020B0A04020102020204" pitchFamily="34" charset="0"/>
              </a:rPr>
              <a:t>901.906</a:t>
            </a:r>
            <a:r>
              <a:rPr lang="zh-TW" altLang="en-US" sz="1798" dirty="0">
                <a:solidFill>
                  <a:schemeClr val="tx1"/>
                </a:solidFill>
              </a:rPr>
              <a:t>班路線：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D</a:t>
            </a:r>
            <a:r>
              <a:rPr lang="zh-TW" altLang="en-US" sz="1798" dirty="0">
                <a:solidFill>
                  <a:srgbClr val="FF0000"/>
                </a:solidFill>
              </a:rPr>
              <a:t>樓梯至</a:t>
            </a:r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→交安教室旁拱門→</a:t>
            </a:r>
            <a:endParaRPr lang="en-US" altLang="zh-TW" sz="1798" dirty="0">
              <a:solidFill>
                <a:srgbClr val="FF0000"/>
              </a:solidFill>
            </a:endParaRPr>
          </a:p>
          <a:p>
            <a:r>
              <a:rPr lang="zh-TW" altLang="en-US" sz="1798" dirty="0">
                <a:solidFill>
                  <a:srgbClr val="FF0000"/>
                </a:solidFill>
              </a:rPr>
              <a:t>排球場前→龍池→司令台→</a:t>
            </a:r>
            <a:endParaRPr lang="en-US" altLang="zh-TW" sz="1798" dirty="0">
              <a:solidFill>
                <a:srgbClr val="FF0000"/>
              </a:solidFill>
            </a:endParaRPr>
          </a:p>
          <a:p>
            <a:r>
              <a:rPr lang="zh-TW" altLang="en-US" sz="1798" dirty="0">
                <a:solidFill>
                  <a:srgbClr val="FF0000"/>
                </a:solidFill>
              </a:rPr>
              <a:t>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D04D9132-8819-4B0E-9809-7C9D3FE45FA3}"/>
              </a:ext>
            </a:extLst>
          </p:cNvPr>
          <p:cNvSpPr/>
          <p:nvPr/>
        </p:nvSpPr>
        <p:spPr>
          <a:xfrm>
            <a:off x="2579566" y="2345132"/>
            <a:ext cx="707020" cy="746232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latin typeface="Arial Black" panose="020B0A04020102020204" pitchFamily="34" charset="0"/>
              </a:rPr>
              <a:t>D</a:t>
            </a:r>
          </a:p>
          <a:p>
            <a:pPr algn="ctr"/>
            <a:r>
              <a:rPr lang="zh-TW" altLang="en-US" sz="1600" dirty="0"/>
              <a:t>樓梯</a:t>
            </a:r>
          </a:p>
        </p:txBody>
      </p:sp>
      <p:pic>
        <p:nvPicPr>
          <p:cNvPr id="34" name="圖片 33" descr="一張含有 文字 的圖片&#10;&#10;自動產生的描述">
            <a:extLst>
              <a:ext uri="{FF2B5EF4-FFF2-40B4-BE49-F238E27FC236}">
                <a16:creationId xmlns:a16="http://schemas.microsoft.com/office/drawing/2014/main" id="{2BC65ACE-1CAA-426D-8A3B-498D9E0699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10"/>
          <a:stretch/>
        </p:blipFill>
        <p:spPr>
          <a:xfrm>
            <a:off x="103085" y="274975"/>
            <a:ext cx="1965004" cy="35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0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80FD6655-C2C6-4F17-A502-E4B380D27DF5}"/>
              </a:ext>
            </a:extLst>
          </p:cNvPr>
          <p:cNvGrpSpPr/>
          <p:nvPr/>
        </p:nvGrpSpPr>
        <p:grpSpPr>
          <a:xfrm>
            <a:off x="738475" y="1221859"/>
            <a:ext cx="10755034" cy="1474979"/>
            <a:chOff x="457388" y="1220707"/>
            <a:chExt cx="10760638" cy="1475747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4CF992E-28AB-4749-94E1-B88C8E443349}"/>
                </a:ext>
              </a:extLst>
            </p:cNvPr>
            <p:cNvSpPr/>
            <p:nvPr/>
          </p:nvSpPr>
          <p:spPr>
            <a:xfrm>
              <a:off x="1139054" y="1220707"/>
              <a:ext cx="685586" cy="738231"/>
            </a:xfrm>
            <a:prstGeom prst="rect">
              <a:avLst/>
            </a:prstGeom>
            <a:solidFill>
              <a:srgbClr val="FFCCFF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>
                  <a:latin typeface="Arial Black" panose="020B0A04020102020204" pitchFamily="34" charset="0"/>
                </a:rPr>
                <a:t>F</a:t>
              </a:r>
            </a:p>
            <a:p>
              <a:pPr algn="ctr"/>
              <a:r>
                <a:rPr lang="zh-TW" altLang="en-US" sz="1600"/>
                <a:t>樓梯</a:t>
              </a:r>
              <a:endParaRPr lang="zh-TW" altLang="en-US" sz="1600" dirty="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C6DCBE1-FDCF-4D01-A522-14C6D0111D97}"/>
                </a:ext>
              </a:extLst>
            </p:cNvPr>
            <p:cNvSpPr/>
            <p:nvPr/>
          </p:nvSpPr>
          <p:spPr>
            <a:xfrm>
              <a:off x="457388" y="1947351"/>
              <a:ext cx="641314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/>
                <a:t>男廁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9F33C33A-CEB8-42AB-833B-07D12A9BF787}"/>
                </a:ext>
              </a:extLst>
            </p:cNvPr>
            <p:cNvSpPr/>
            <p:nvPr/>
          </p:nvSpPr>
          <p:spPr>
            <a:xfrm>
              <a:off x="1111959" y="1947343"/>
              <a:ext cx="689137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/>
                <a:t>女廁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EA94A6A0-843A-4826-8B6E-49540447927D}"/>
                </a:ext>
              </a:extLst>
            </p:cNvPr>
            <p:cNvSpPr/>
            <p:nvPr/>
          </p:nvSpPr>
          <p:spPr>
            <a:xfrm>
              <a:off x="1811388" y="1947343"/>
              <a:ext cx="658969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907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9BC458F-04EA-4788-B16F-2659264D6426}"/>
                </a:ext>
              </a:extLst>
            </p:cNvPr>
            <p:cNvSpPr/>
            <p:nvPr/>
          </p:nvSpPr>
          <p:spPr>
            <a:xfrm>
              <a:off x="3071262" y="1941913"/>
              <a:ext cx="604037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807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396D55FA-F598-44D2-83D9-5A148C1728A6}"/>
                </a:ext>
              </a:extLst>
            </p:cNvPr>
            <p:cNvSpPr/>
            <p:nvPr/>
          </p:nvSpPr>
          <p:spPr>
            <a:xfrm>
              <a:off x="3678073" y="1948509"/>
              <a:ext cx="597960" cy="7370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707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9EB1C23-5C1C-4BEA-B872-A95C47EEBC70}"/>
                </a:ext>
              </a:extLst>
            </p:cNvPr>
            <p:cNvSpPr/>
            <p:nvPr/>
          </p:nvSpPr>
          <p:spPr>
            <a:xfrm>
              <a:off x="6800747" y="1949834"/>
              <a:ext cx="599864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 dirty="0">
                  <a:latin typeface="+mn-ea"/>
                </a:rPr>
                <a:t>學習中心</a:t>
              </a:r>
              <a:r>
                <a:rPr lang="en-US" altLang="zh-TW" sz="1600" b="1" dirty="0">
                  <a:latin typeface="+mn-ea"/>
                </a:rPr>
                <a:t>A</a:t>
              </a:r>
              <a:endParaRPr lang="zh-TW" altLang="en-US" sz="1600" b="1" dirty="0">
                <a:latin typeface="+mn-ea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B9985E0A-5C0A-4CAC-8FBB-656A4BE74D87}"/>
                </a:ext>
              </a:extLst>
            </p:cNvPr>
            <p:cNvSpPr/>
            <p:nvPr/>
          </p:nvSpPr>
          <p:spPr>
            <a:xfrm>
              <a:off x="6178441" y="1946889"/>
              <a:ext cx="604037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 dirty="0">
                  <a:latin typeface="+mn-ea"/>
                </a:rPr>
                <a:t>學習中心</a:t>
              </a:r>
              <a:r>
                <a:rPr lang="en-US" altLang="zh-TW" sz="1600" b="1" dirty="0">
                  <a:latin typeface="+mn-ea"/>
                </a:rPr>
                <a:t>B</a:t>
              </a:r>
              <a:endParaRPr lang="zh-TW" altLang="en-US" sz="1600" b="1" dirty="0">
                <a:latin typeface="+mn-ea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622B6410-68D7-413B-A9AD-D82A35233EDD}"/>
                </a:ext>
              </a:extLst>
            </p:cNvPr>
            <p:cNvSpPr/>
            <p:nvPr/>
          </p:nvSpPr>
          <p:spPr>
            <a:xfrm>
              <a:off x="5595466" y="1946888"/>
              <a:ext cx="604037" cy="73869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 dirty="0">
                  <a:latin typeface="+mn-ea"/>
                </a:rPr>
                <a:t>學習中心</a:t>
              </a:r>
              <a:r>
                <a:rPr lang="en-US" altLang="zh-TW" sz="1600" b="1" dirty="0">
                  <a:latin typeface="+mn-ea"/>
                </a:rPr>
                <a:t>C</a:t>
              </a:r>
              <a:endParaRPr lang="zh-TW" altLang="en-US" sz="1600" b="1" dirty="0">
                <a:latin typeface="+mn-ea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B07870B-1110-4610-993E-F6DD43979577}"/>
                </a:ext>
              </a:extLst>
            </p:cNvPr>
            <p:cNvSpPr/>
            <p:nvPr/>
          </p:nvSpPr>
          <p:spPr>
            <a:xfrm>
              <a:off x="4932049" y="1947349"/>
              <a:ext cx="641314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zh-TW" sz="1600" b="1" dirty="0">
                <a:latin typeface="Arial Black" panose="020B0A04020102020204" pitchFamily="34" charset="0"/>
              </a:endParaRPr>
            </a:p>
            <a:p>
              <a:pPr algn="ctr"/>
              <a:r>
                <a:rPr lang="zh-TW" altLang="en-US" sz="1600" b="1" dirty="0">
                  <a:latin typeface="Arial Black" panose="020B0A04020102020204" pitchFamily="34" charset="0"/>
                </a:rPr>
                <a:t>特教組</a:t>
              </a:r>
            </a:p>
            <a:p>
              <a:pPr algn="ctr"/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3106013F-7611-467E-86E5-1FC48211264E}"/>
                </a:ext>
              </a:extLst>
            </p:cNvPr>
            <p:cNvSpPr/>
            <p:nvPr/>
          </p:nvSpPr>
          <p:spPr>
            <a:xfrm>
              <a:off x="4294726" y="1947351"/>
              <a:ext cx="622316" cy="73938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 dirty="0">
                  <a:latin typeface="+mn-ea"/>
                </a:rPr>
                <a:t>學習中心</a:t>
              </a:r>
              <a:r>
                <a:rPr lang="en-US" altLang="zh-TW" sz="1600" b="1" dirty="0">
                  <a:latin typeface="+mn-ea"/>
                </a:rPr>
                <a:t>D</a:t>
              </a:r>
              <a:endParaRPr lang="zh-TW" altLang="en-US" sz="1600" b="1" dirty="0">
                <a:latin typeface="+mn-ea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5995948D-A3F9-4A74-A561-7B1236CDF523}"/>
                </a:ext>
              </a:extLst>
            </p:cNvPr>
            <p:cNvSpPr/>
            <p:nvPr/>
          </p:nvSpPr>
          <p:spPr>
            <a:xfrm>
              <a:off x="8126025" y="1938701"/>
              <a:ext cx="3092001" cy="754808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798" b="1" dirty="0"/>
                <a:t>行政大樓</a:t>
              </a:r>
              <a:endParaRPr lang="en-US" altLang="zh-TW" sz="1798" b="1" dirty="0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2CA23885-C4FA-48E0-A0BB-50E283E2B9BD}"/>
                </a:ext>
              </a:extLst>
            </p:cNvPr>
            <p:cNvSpPr/>
            <p:nvPr/>
          </p:nvSpPr>
          <p:spPr>
            <a:xfrm>
              <a:off x="7401992" y="1938701"/>
              <a:ext cx="707388" cy="746620"/>
            </a:xfrm>
            <a:prstGeom prst="rect">
              <a:avLst/>
            </a:prstGeom>
            <a:solidFill>
              <a:srgbClr val="CCFFCC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D</a:t>
              </a:r>
            </a:p>
            <a:p>
              <a:pPr algn="ctr"/>
              <a:r>
                <a:rPr lang="zh-TW" altLang="en-US" sz="1600" dirty="0"/>
                <a:t>樓梯</a:t>
              </a: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2EB646AE-393F-4F2B-AEE4-4E2F9069B870}"/>
                </a:ext>
              </a:extLst>
            </p:cNvPr>
            <p:cNvSpPr/>
            <p:nvPr/>
          </p:nvSpPr>
          <p:spPr>
            <a:xfrm>
              <a:off x="2468189" y="1941908"/>
              <a:ext cx="603455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 dirty="0">
                  <a:latin typeface="+mn-ea"/>
                </a:rPr>
                <a:t>學習中心</a:t>
              </a:r>
              <a:r>
                <a:rPr lang="en-US" altLang="zh-TW" sz="1600" b="1" dirty="0">
                  <a:latin typeface="+mn-ea"/>
                </a:rPr>
                <a:t>E</a:t>
              </a:r>
              <a:endParaRPr lang="zh-TW" altLang="en-US" sz="1600" b="1" dirty="0">
                <a:latin typeface="+mn-ea"/>
              </a:endParaRPr>
            </a:p>
          </p:txBody>
        </p:sp>
      </p:grp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58014160-21BE-4DF9-994E-7DE57E8E4660}"/>
              </a:ext>
            </a:extLst>
          </p:cNvPr>
          <p:cNvSpPr/>
          <p:nvPr/>
        </p:nvSpPr>
        <p:spPr>
          <a:xfrm>
            <a:off x="3392859" y="1945823"/>
            <a:ext cx="1179577" cy="763000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2636D950-F07B-462C-A700-C32F4B6AE97B}"/>
              </a:ext>
            </a:extLst>
          </p:cNvPr>
          <p:cNvSpPr/>
          <p:nvPr/>
        </p:nvSpPr>
        <p:spPr>
          <a:xfrm>
            <a:off x="2123417" y="1957032"/>
            <a:ext cx="613766" cy="771791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A8134F53-BA70-48D2-9F97-95F8BCA9E88A}"/>
              </a:ext>
            </a:extLst>
          </p:cNvPr>
          <p:cNvSpPr/>
          <p:nvPr/>
        </p:nvSpPr>
        <p:spPr>
          <a:xfrm>
            <a:off x="1799356" y="295502"/>
            <a:ext cx="9137369" cy="769041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algn="ctr"/>
            <a:r>
              <a:rPr lang="zh-TW" altLang="en-US" sz="439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至美樓教室防災疏散路線圖 </a:t>
            </a:r>
            <a:r>
              <a:rPr lang="en-US" altLang="zh-TW" sz="439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3F</a:t>
            </a:r>
            <a:endParaRPr lang="zh-TW" altLang="en-US" sz="4398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7762A011-A456-4036-AAD7-80D8DA93784B}"/>
              </a:ext>
            </a:extLst>
          </p:cNvPr>
          <p:cNvGrpSpPr/>
          <p:nvPr/>
        </p:nvGrpSpPr>
        <p:grpSpPr>
          <a:xfrm>
            <a:off x="3103308" y="2736816"/>
            <a:ext cx="1179577" cy="3184281"/>
            <a:chOff x="1306556" y="2537928"/>
            <a:chExt cx="1188906" cy="2831026"/>
          </a:xfrm>
        </p:grpSpPr>
        <p:sp>
          <p:nvSpPr>
            <p:cNvPr id="2" name="箭號: 向下 1">
              <a:extLst>
                <a:ext uri="{FF2B5EF4-FFF2-40B4-BE49-F238E27FC236}">
                  <a16:creationId xmlns:a16="http://schemas.microsoft.com/office/drawing/2014/main" id="{ECF7D13E-7E4E-438C-9BD3-FBF625264A7B}"/>
                </a:ext>
              </a:extLst>
            </p:cNvPr>
            <p:cNvSpPr/>
            <p:nvPr/>
          </p:nvSpPr>
          <p:spPr>
            <a:xfrm>
              <a:off x="1306556" y="2537928"/>
              <a:ext cx="1188906" cy="2831026"/>
            </a:xfrm>
            <a:prstGeom prst="downArrow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 dirty="0"/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E1CCC30B-6C4C-45F3-B0C1-1BE6AA58952F}"/>
                </a:ext>
              </a:extLst>
            </p:cNvPr>
            <p:cNvSpPr txBox="1"/>
            <p:nvPr/>
          </p:nvSpPr>
          <p:spPr>
            <a:xfrm>
              <a:off x="1711065" y="2756414"/>
              <a:ext cx="318782" cy="2051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798" b="1" dirty="0"/>
                <a:t>健康樂食館旁穿堂</a:t>
              </a:r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F937EC91-3072-4EA3-B371-70152D441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657" y="1949282"/>
            <a:ext cx="652154" cy="763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C990A5F-04AA-4BF7-8A10-9C8A54047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89" y="1947660"/>
            <a:ext cx="685068" cy="761162"/>
          </a:xfrm>
          <a:prstGeom prst="rect">
            <a:avLst/>
          </a:prstGeom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DD38CB16-5400-417D-9CC0-C70AA60B4E61}"/>
              </a:ext>
            </a:extLst>
          </p:cNvPr>
          <p:cNvSpPr/>
          <p:nvPr/>
        </p:nvSpPr>
        <p:spPr>
          <a:xfrm>
            <a:off x="4555133" y="4578027"/>
            <a:ext cx="3457818" cy="154931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798" b="1" dirty="0">
                <a:solidFill>
                  <a:schemeClr val="tx1"/>
                </a:solidFill>
              </a:rPr>
              <a:t>707.807.907</a:t>
            </a:r>
            <a:r>
              <a:rPr lang="zh-TW" altLang="en-US" sz="1798" dirty="0">
                <a:solidFill>
                  <a:schemeClr val="tx1"/>
                </a:solidFill>
              </a:rPr>
              <a:t>班路線：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F</a:t>
            </a:r>
            <a:r>
              <a:rPr lang="zh-TW" altLang="en-US" sz="1798" dirty="0">
                <a:solidFill>
                  <a:srgbClr val="FF0000"/>
                </a:solidFill>
              </a:rPr>
              <a:t>樓梯至</a:t>
            </a:r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→</a:t>
            </a:r>
            <a:endParaRPr lang="en-US" altLang="zh-TW" sz="1798" dirty="0">
              <a:solidFill>
                <a:srgbClr val="FF0000"/>
              </a:solidFill>
            </a:endParaRPr>
          </a:p>
          <a:p>
            <a:r>
              <a:rPr lang="zh-TW" altLang="en-US" sz="1798" dirty="0">
                <a:solidFill>
                  <a:srgbClr val="FF0000"/>
                </a:solidFill>
              </a:rPr>
              <a:t>健康樂食館旁穿堂→</a:t>
            </a:r>
            <a:endParaRPr lang="en-US" altLang="zh-TW" sz="1798" dirty="0">
              <a:solidFill>
                <a:srgbClr val="FF0000"/>
              </a:solidFill>
            </a:endParaRPr>
          </a:p>
          <a:p>
            <a:r>
              <a:rPr lang="zh-TW" altLang="en-US" sz="1798" dirty="0">
                <a:solidFill>
                  <a:srgbClr val="FF0000"/>
                </a:solidFill>
              </a:rPr>
              <a:t>排球場前→龍池→</a:t>
            </a:r>
            <a:endParaRPr lang="en-US" altLang="zh-TW" sz="1798" dirty="0">
              <a:solidFill>
                <a:srgbClr val="FF0000"/>
              </a:solidFill>
            </a:endParaRPr>
          </a:p>
          <a:p>
            <a:r>
              <a:rPr lang="zh-TW" altLang="en-US" sz="1798" dirty="0">
                <a:solidFill>
                  <a:srgbClr val="FF0000"/>
                </a:solidFill>
              </a:rPr>
              <a:t>大同道→司令台→田徑場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0D546E80-9209-4DD0-9738-4161AB9744B4}"/>
              </a:ext>
            </a:extLst>
          </p:cNvPr>
          <p:cNvSpPr/>
          <p:nvPr/>
        </p:nvSpPr>
        <p:spPr>
          <a:xfrm>
            <a:off x="943283" y="4545254"/>
            <a:ext cx="1712140" cy="746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798" dirty="0"/>
              <a:t>疏散集合地</a:t>
            </a:r>
            <a:r>
              <a:rPr lang="en-US" altLang="zh-TW" sz="1798" dirty="0"/>
              <a:t>:</a:t>
            </a:r>
          </a:p>
          <a:p>
            <a:pPr algn="ctr"/>
            <a:r>
              <a:rPr lang="zh-TW" altLang="en-US" sz="1798" dirty="0"/>
              <a:t>田徑場</a:t>
            </a:r>
          </a:p>
        </p:txBody>
      </p:sp>
      <p:pic>
        <p:nvPicPr>
          <p:cNvPr id="32" name="圖片 31" descr="一張含有 文字 的圖片&#10;&#10;自動產生的描述">
            <a:extLst>
              <a:ext uri="{FF2B5EF4-FFF2-40B4-BE49-F238E27FC236}">
                <a16:creationId xmlns:a16="http://schemas.microsoft.com/office/drawing/2014/main" id="{AD5FB098-0190-4C53-AFF4-17B0DFB585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10"/>
          <a:stretch/>
        </p:blipFill>
        <p:spPr>
          <a:xfrm>
            <a:off x="103085" y="274975"/>
            <a:ext cx="1965004" cy="35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3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群組 33">
            <a:extLst>
              <a:ext uri="{FF2B5EF4-FFF2-40B4-BE49-F238E27FC236}">
                <a16:creationId xmlns:a16="http://schemas.microsoft.com/office/drawing/2014/main" id="{B8E5EAA5-1D98-475A-8842-1C5DDE48D5B7}"/>
              </a:ext>
            </a:extLst>
          </p:cNvPr>
          <p:cNvGrpSpPr/>
          <p:nvPr/>
        </p:nvGrpSpPr>
        <p:grpSpPr>
          <a:xfrm>
            <a:off x="267381" y="1635633"/>
            <a:ext cx="11647917" cy="748543"/>
            <a:chOff x="4239242" y="1601141"/>
            <a:chExt cx="6951427" cy="748933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35467BB-546D-409A-804A-3EBF8CF1291A}"/>
                </a:ext>
              </a:extLst>
            </p:cNvPr>
            <p:cNvSpPr/>
            <p:nvPr/>
          </p:nvSpPr>
          <p:spPr>
            <a:xfrm>
              <a:off x="4239242" y="1602298"/>
              <a:ext cx="686501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 dirty="0"/>
                <a:t>國中家政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4CF992E-28AB-4749-94E1-B88C8E443349}"/>
                </a:ext>
              </a:extLst>
            </p:cNvPr>
            <p:cNvSpPr/>
            <p:nvPr/>
          </p:nvSpPr>
          <p:spPr>
            <a:xfrm>
              <a:off x="4935751" y="1602298"/>
              <a:ext cx="408942" cy="746620"/>
            </a:xfrm>
            <a:prstGeom prst="rect">
              <a:avLst/>
            </a:prstGeom>
            <a:solidFill>
              <a:srgbClr val="FFCCFF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C</a:t>
              </a:r>
            </a:p>
            <a:p>
              <a:pPr algn="ctr"/>
              <a:r>
                <a:rPr lang="zh-TW" altLang="en-US" sz="1600" dirty="0"/>
                <a:t>樓梯</a:t>
              </a: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C6DCBE1-FDCF-4D01-A522-14C6D0111D97}"/>
                </a:ext>
              </a:extLst>
            </p:cNvPr>
            <p:cNvSpPr/>
            <p:nvPr/>
          </p:nvSpPr>
          <p:spPr>
            <a:xfrm>
              <a:off x="5359740" y="1602298"/>
              <a:ext cx="382534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/>
                <a:t>男廁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9F33C33A-CEB8-42AB-833B-07D12A9BF787}"/>
                </a:ext>
              </a:extLst>
            </p:cNvPr>
            <p:cNvSpPr/>
            <p:nvPr/>
          </p:nvSpPr>
          <p:spPr>
            <a:xfrm>
              <a:off x="5742275" y="1602298"/>
              <a:ext cx="411060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/>
                <a:t>女廁</a:t>
              </a: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2B985116-247E-48B2-8F24-3394C8014FEC}"/>
                </a:ext>
              </a:extLst>
            </p:cNvPr>
            <p:cNvSpPr/>
            <p:nvPr/>
          </p:nvSpPr>
          <p:spPr>
            <a:xfrm>
              <a:off x="6151356" y="1601141"/>
              <a:ext cx="594879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 dirty="0"/>
                <a:t>英文科</a:t>
              </a:r>
              <a:endParaRPr lang="en-US" altLang="zh-TW" sz="1600" b="1" dirty="0"/>
            </a:p>
            <a:p>
              <a:pPr algn="ctr"/>
              <a:r>
                <a:rPr lang="zh-TW" altLang="en-US" sz="1600" b="1" dirty="0"/>
                <a:t>辦公室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EA94A6A0-843A-4826-8B6E-49540447927D}"/>
                </a:ext>
              </a:extLst>
            </p:cNvPr>
            <p:cNvSpPr/>
            <p:nvPr/>
          </p:nvSpPr>
          <p:spPr>
            <a:xfrm>
              <a:off x="6744255" y="1603454"/>
              <a:ext cx="393065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114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9BC458F-04EA-4788-B16F-2659264D6426}"/>
                </a:ext>
              </a:extLst>
            </p:cNvPr>
            <p:cNvSpPr/>
            <p:nvPr/>
          </p:nvSpPr>
          <p:spPr>
            <a:xfrm>
              <a:off x="7132396" y="1601141"/>
              <a:ext cx="360299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113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396D55FA-F598-44D2-83D9-5A148C1728A6}"/>
                </a:ext>
              </a:extLst>
            </p:cNvPr>
            <p:cNvSpPr/>
            <p:nvPr/>
          </p:nvSpPr>
          <p:spPr>
            <a:xfrm>
              <a:off x="7502162" y="1603454"/>
              <a:ext cx="356674" cy="7370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112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189A77C-6434-4735-AA68-52E1469E21FB}"/>
                </a:ext>
              </a:extLst>
            </p:cNvPr>
            <p:cNvSpPr/>
            <p:nvPr/>
          </p:nvSpPr>
          <p:spPr>
            <a:xfrm>
              <a:off x="10083459" y="1602298"/>
              <a:ext cx="357404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105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C779B12D-D9EE-4BEE-B994-350B30BDEB0A}"/>
                </a:ext>
              </a:extLst>
            </p:cNvPr>
            <p:cNvSpPr/>
            <p:nvPr/>
          </p:nvSpPr>
          <p:spPr>
            <a:xfrm>
              <a:off x="9714796" y="1602298"/>
              <a:ext cx="357404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106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9EB1C23-5C1C-4BEA-B872-A95C47EEBC70}"/>
                </a:ext>
              </a:extLst>
            </p:cNvPr>
            <p:cNvSpPr/>
            <p:nvPr/>
          </p:nvSpPr>
          <p:spPr>
            <a:xfrm>
              <a:off x="9356895" y="1602298"/>
              <a:ext cx="357810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107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B9985E0A-5C0A-4CAC-8FBB-656A4BE74D87}"/>
                </a:ext>
              </a:extLst>
            </p:cNvPr>
            <p:cNvSpPr/>
            <p:nvPr/>
          </p:nvSpPr>
          <p:spPr>
            <a:xfrm>
              <a:off x="8985377" y="1602298"/>
              <a:ext cx="360299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108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622B6410-68D7-413B-A9AD-D82A35233EDD}"/>
                </a:ext>
              </a:extLst>
            </p:cNvPr>
            <p:cNvSpPr/>
            <p:nvPr/>
          </p:nvSpPr>
          <p:spPr>
            <a:xfrm>
              <a:off x="8621834" y="1602298"/>
              <a:ext cx="360299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109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B07870B-1110-4610-993E-F6DD43979577}"/>
                </a:ext>
              </a:extLst>
            </p:cNvPr>
            <p:cNvSpPr/>
            <p:nvPr/>
          </p:nvSpPr>
          <p:spPr>
            <a:xfrm>
              <a:off x="8242234" y="1602298"/>
              <a:ext cx="382534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110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3106013F-7611-467E-86E5-1FC48211264E}"/>
                </a:ext>
              </a:extLst>
            </p:cNvPr>
            <p:cNvSpPr/>
            <p:nvPr/>
          </p:nvSpPr>
          <p:spPr>
            <a:xfrm>
              <a:off x="7862080" y="1602298"/>
              <a:ext cx="371202" cy="73938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111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27B1BCC-3AAD-4CC9-8122-451C905BA61B}"/>
                </a:ext>
              </a:extLst>
            </p:cNvPr>
            <p:cNvSpPr/>
            <p:nvPr/>
          </p:nvSpPr>
          <p:spPr>
            <a:xfrm>
              <a:off x="10779609" y="1602298"/>
              <a:ext cx="411060" cy="746620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B</a:t>
              </a:r>
            </a:p>
            <a:p>
              <a:pPr algn="ctr"/>
              <a:r>
                <a:rPr lang="zh-TW" altLang="en-US" sz="1600" dirty="0"/>
                <a:t>樓梯</a:t>
              </a: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3C6BD549-3DB4-4895-86F4-4C5BCF4C32EA}"/>
                </a:ext>
              </a:extLst>
            </p:cNvPr>
            <p:cNvSpPr/>
            <p:nvPr/>
          </p:nvSpPr>
          <p:spPr>
            <a:xfrm>
              <a:off x="10444107" y="1602298"/>
              <a:ext cx="332259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/>
                <a:t>女廁</a:t>
              </a:r>
            </a:p>
          </p:txBody>
        </p:sp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5995948D-A3F9-4A74-A561-7B1236CDF523}"/>
              </a:ext>
            </a:extLst>
          </p:cNvPr>
          <p:cNvSpPr/>
          <p:nvPr/>
        </p:nvSpPr>
        <p:spPr>
          <a:xfrm>
            <a:off x="6975120" y="2406502"/>
            <a:ext cx="686143" cy="28147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798" b="1" dirty="0"/>
              <a:t>至</a:t>
            </a:r>
            <a:endParaRPr lang="en-US" altLang="zh-TW" sz="1798" b="1" dirty="0"/>
          </a:p>
          <a:p>
            <a:pPr algn="ctr"/>
            <a:r>
              <a:rPr lang="zh-TW" altLang="en-US" sz="1798" b="1" dirty="0"/>
              <a:t>德</a:t>
            </a:r>
            <a:endParaRPr lang="en-US" altLang="zh-TW" sz="1798" b="1" dirty="0"/>
          </a:p>
          <a:p>
            <a:pPr algn="ctr"/>
            <a:r>
              <a:rPr lang="zh-TW" altLang="en-US" sz="1798" b="1" dirty="0"/>
              <a:t>樓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CA23885-C4FA-48E0-A0BB-50E283E2B9BD}"/>
              </a:ext>
            </a:extLst>
          </p:cNvPr>
          <p:cNvSpPr/>
          <p:nvPr/>
        </p:nvSpPr>
        <p:spPr>
          <a:xfrm>
            <a:off x="6421743" y="2431051"/>
            <a:ext cx="516536" cy="1065204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latin typeface="Arial Black" panose="020B0A04020102020204" pitchFamily="34" charset="0"/>
              </a:rPr>
              <a:t>A</a:t>
            </a:r>
          </a:p>
          <a:p>
            <a:pPr algn="ctr"/>
            <a:r>
              <a:rPr lang="en-US" altLang="zh-TW" sz="1600" dirty="0">
                <a:latin typeface="Arial Black" panose="020B0A04020102020204" pitchFamily="34" charset="0"/>
              </a:rPr>
              <a:t>2</a:t>
            </a:r>
            <a:r>
              <a:rPr lang="zh-TW" altLang="en-US" sz="1600" dirty="0"/>
              <a:t>樓梯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06C9F5E2-FF5F-4ECC-B43D-8CCE39CC9544}"/>
              </a:ext>
            </a:extLst>
          </p:cNvPr>
          <p:cNvSpPr/>
          <p:nvPr/>
        </p:nvSpPr>
        <p:spPr>
          <a:xfrm>
            <a:off x="7698102" y="2431051"/>
            <a:ext cx="456455" cy="10652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latin typeface="Arial Black" panose="020B0A04020102020204" pitchFamily="34" charset="0"/>
              </a:rPr>
              <a:t>A1</a:t>
            </a:r>
            <a:r>
              <a:rPr lang="zh-TW" altLang="en-US" sz="1600" dirty="0"/>
              <a:t>樓梯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2EB646AE-393F-4F2B-AEE4-4E2F9069B870}"/>
              </a:ext>
            </a:extLst>
          </p:cNvPr>
          <p:cNvSpPr/>
          <p:nvPr/>
        </p:nvSpPr>
        <p:spPr>
          <a:xfrm>
            <a:off x="2536675" y="2456608"/>
            <a:ext cx="603141" cy="746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latin typeface="Arial Black" panose="020B0A04020102020204" pitchFamily="34" charset="0"/>
              </a:rPr>
              <a:t>115</a:t>
            </a:r>
            <a:endParaRPr lang="zh-TW" altLang="en-US" sz="1600" dirty="0">
              <a:latin typeface="Arial Black" panose="020B0A04020102020204" pitchFamily="34" charset="0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F29B359F-2C71-4A9F-986B-5606DFE7E301}"/>
              </a:ext>
            </a:extLst>
          </p:cNvPr>
          <p:cNvSpPr/>
          <p:nvPr/>
        </p:nvSpPr>
        <p:spPr>
          <a:xfrm>
            <a:off x="8864107" y="1631294"/>
            <a:ext cx="3084383" cy="770225"/>
          </a:xfrm>
          <a:prstGeom prst="roundRect">
            <a:avLst/>
          </a:prstGeom>
          <a:noFill/>
          <a:ln w="762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E1904A93-37E2-4550-9441-BADC7EBE56CF}"/>
              </a:ext>
            </a:extLst>
          </p:cNvPr>
          <p:cNvSpPr/>
          <p:nvPr/>
        </p:nvSpPr>
        <p:spPr>
          <a:xfrm>
            <a:off x="7647267" y="1623486"/>
            <a:ext cx="1159763" cy="767916"/>
          </a:xfrm>
          <a:prstGeom prst="roundRect">
            <a:avLst/>
          </a:prstGeom>
          <a:noFill/>
          <a:ln w="7620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64EB6B74-9E65-487E-93FF-403F8ED02E9D}"/>
              </a:ext>
            </a:extLst>
          </p:cNvPr>
          <p:cNvSpPr/>
          <p:nvPr/>
        </p:nvSpPr>
        <p:spPr>
          <a:xfrm>
            <a:off x="6350108" y="1637946"/>
            <a:ext cx="1229376" cy="753461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58014160-21BE-4DF9-994E-7DE57E8E4660}"/>
              </a:ext>
            </a:extLst>
          </p:cNvPr>
          <p:cNvSpPr/>
          <p:nvPr/>
        </p:nvSpPr>
        <p:spPr>
          <a:xfrm>
            <a:off x="1429938" y="1633321"/>
            <a:ext cx="4881704" cy="763000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2636D950-F07B-462C-A700-C32F4B6AE97B}"/>
              </a:ext>
            </a:extLst>
          </p:cNvPr>
          <p:cNvSpPr/>
          <p:nvPr/>
        </p:nvSpPr>
        <p:spPr>
          <a:xfrm>
            <a:off x="2543379" y="2431050"/>
            <a:ext cx="613766" cy="771791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A8134F53-BA70-48D2-9F97-95F8BCA9E88A}"/>
              </a:ext>
            </a:extLst>
          </p:cNvPr>
          <p:cNvSpPr/>
          <p:nvPr/>
        </p:nvSpPr>
        <p:spPr>
          <a:xfrm>
            <a:off x="1799356" y="295502"/>
            <a:ext cx="9137369" cy="769041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algn="ctr"/>
            <a:r>
              <a:rPr lang="zh-TW" altLang="en-US" sz="439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教學大樓教室防災疏散路線圖 </a:t>
            </a:r>
            <a:r>
              <a:rPr lang="en-US" altLang="zh-TW" sz="439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2F</a:t>
            </a:r>
            <a:endParaRPr lang="zh-TW" altLang="en-US" sz="4398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7762A011-A456-4036-AAD7-80D8DA93784B}"/>
              </a:ext>
            </a:extLst>
          </p:cNvPr>
          <p:cNvGrpSpPr/>
          <p:nvPr/>
        </p:nvGrpSpPr>
        <p:grpSpPr>
          <a:xfrm>
            <a:off x="1171937" y="2342289"/>
            <a:ext cx="1188286" cy="2814712"/>
            <a:chOff x="1306556" y="2477102"/>
            <a:chExt cx="1188906" cy="2891852"/>
          </a:xfrm>
        </p:grpSpPr>
        <p:sp>
          <p:nvSpPr>
            <p:cNvPr id="2" name="箭號: 向下 1">
              <a:extLst>
                <a:ext uri="{FF2B5EF4-FFF2-40B4-BE49-F238E27FC236}">
                  <a16:creationId xmlns:a16="http://schemas.microsoft.com/office/drawing/2014/main" id="{ECF7D13E-7E4E-438C-9BD3-FBF625264A7B}"/>
                </a:ext>
              </a:extLst>
            </p:cNvPr>
            <p:cNvSpPr/>
            <p:nvPr/>
          </p:nvSpPr>
          <p:spPr>
            <a:xfrm>
              <a:off x="1306556" y="2537928"/>
              <a:ext cx="1188906" cy="2831026"/>
            </a:xfrm>
            <a:prstGeom prst="downArrow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 dirty="0"/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E1CCC30B-6C4C-45F3-B0C1-1BE6AA58952F}"/>
                </a:ext>
              </a:extLst>
            </p:cNvPr>
            <p:cNvSpPr txBox="1"/>
            <p:nvPr/>
          </p:nvSpPr>
          <p:spPr>
            <a:xfrm>
              <a:off x="1711065" y="2477102"/>
              <a:ext cx="318782" cy="1516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TW" sz="1798" dirty="0"/>
            </a:p>
            <a:p>
              <a:r>
                <a:rPr lang="zh-TW" altLang="en-US" sz="1798" b="1" dirty="0"/>
                <a:t>往眼鏡區</a:t>
              </a:r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F937EC91-3072-4EA3-B371-70152D441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524" y="1635633"/>
            <a:ext cx="685068" cy="763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C990A5F-04AA-4BF7-8A10-9C8A54047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237" y="1635633"/>
            <a:ext cx="619239" cy="739003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E14DCC83-C816-42E2-AC44-B9E063FB1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5283" y="1635634"/>
            <a:ext cx="556739" cy="736691"/>
          </a:xfrm>
          <a:prstGeom prst="rect">
            <a:avLst/>
          </a:prstGeom>
        </p:spPr>
      </p:pic>
      <p:grpSp>
        <p:nvGrpSpPr>
          <p:cNvPr id="53" name="群組 52">
            <a:extLst>
              <a:ext uri="{FF2B5EF4-FFF2-40B4-BE49-F238E27FC236}">
                <a16:creationId xmlns:a16="http://schemas.microsoft.com/office/drawing/2014/main" id="{F7DECC3C-B30F-4025-AACF-65EAC9FA2AC0}"/>
              </a:ext>
            </a:extLst>
          </p:cNvPr>
          <p:cNvGrpSpPr/>
          <p:nvPr/>
        </p:nvGrpSpPr>
        <p:grpSpPr>
          <a:xfrm>
            <a:off x="10976763" y="2372325"/>
            <a:ext cx="1188286" cy="2888279"/>
            <a:chOff x="1306556" y="2537928"/>
            <a:chExt cx="1188906" cy="2831026"/>
          </a:xfrm>
        </p:grpSpPr>
        <p:sp>
          <p:nvSpPr>
            <p:cNvPr id="54" name="箭號: 向下 53">
              <a:extLst>
                <a:ext uri="{FF2B5EF4-FFF2-40B4-BE49-F238E27FC236}">
                  <a16:creationId xmlns:a16="http://schemas.microsoft.com/office/drawing/2014/main" id="{01F5AED0-759E-4CCD-9E59-EE34BFCB9FC8}"/>
                </a:ext>
              </a:extLst>
            </p:cNvPr>
            <p:cNvSpPr/>
            <p:nvPr/>
          </p:nvSpPr>
          <p:spPr>
            <a:xfrm>
              <a:off x="1306556" y="2537928"/>
              <a:ext cx="1188906" cy="2831026"/>
            </a:xfrm>
            <a:prstGeom prst="downArrow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 dirty="0"/>
            </a:p>
          </p:txBody>
        </p:sp>
        <p:sp>
          <p:nvSpPr>
            <p:cNvPr id="55" name="文字方塊 54">
              <a:extLst>
                <a:ext uri="{FF2B5EF4-FFF2-40B4-BE49-F238E27FC236}">
                  <a16:creationId xmlns:a16="http://schemas.microsoft.com/office/drawing/2014/main" id="{58B26130-0DFA-43D4-92F4-3B10C186ADE5}"/>
                </a:ext>
              </a:extLst>
            </p:cNvPr>
            <p:cNvSpPr txBox="1"/>
            <p:nvPr/>
          </p:nvSpPr>
          <p:spPr>
            <a:xfrm>
              <a:off x="1729302" y="2946333"/>
              <a:ext cx="318782" cy="1718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798" b="1" dirty="0"/>
                <a:t>往</a:t>
              </a:r>
              <a:endParaRPr lang="en-US" altLang="zh-TW" sz="1798" b="1" dirty="0"/>
            </a:p>
            <a:p>
              <a:r>
                <a:rPr lang="zh-TW" altLang="en-US" sz="1798" b="1" dirty="0"/>
                <a:t>圖書館拱門</a:t>
              </a:r>
            </a:p>
          </p:txBody>
        </p: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8DAC86F9-F64B-4513-A360-88E5394B8A7F}"/>
              </a:ext>
            </a:extLst>
          </p:cNvPr>
          <p:cNvGrpSpPr/>
          <p:nvPr/>
        </p:nvGrpSpPr>
        <p:grpSpPr>
          <a:xfrm>
            <a:off x="7445104" y="2404705"/>
            <a:ext cx="980548" cy="3876908"/>
            <a:chOff x="1306556" y="2537928"/>
            <a:chExt cx="1188906" cy="2831026"/>
          </a:xfrm>
        </p:grpSpPr>
        <p:sp>
          <p:nvSpPr>
            <p:cNvPr id="58" name="箭號: 向下 57">
              <a:extLst>
                <a:ext uri="{FF2B5EF4-FFF2-40B4-BE49-F238E27FC236}">
                  <a16:creationId xmlns:a16="http://schemas.microsoft.com/office/drawing/2014/main" id="{7C77CF25-EDA5-43A5-887D-7F210170B87D}"/>
                </a:ext>
              </a:extLst>
            </p:cNvPr>
            <p:cNvSpPr/>
            <p:nvPr/>
          </p:nvSpPr>
          <p:spPr>
            <a:xfrm>
              <a:off x="1306556" y="2537928"/>
              <a:ext cx="1188906" cy="2831026"/>
            </a:xfrm>
            <a:prstGeom prst="downArrow">
              <a:avLst/>
            </a:prstGeom>
            <a:noFill/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 dirty="0"/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C9656466-356A-41F5-82EB-BB96B238AD0D}"/>
                </a:ext>
              </a:extLst>
            </p:cNvPr>
            <p:cNvSpPr txBox="1"/>
            <p:nvPr/>
          </p:nvSpPr>
          <p:spPr>
            <a:xfrm>
              <a:off x="1656453" y="3740987"/>
              <a:ext cx="510310" cy="673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798" b="1" dirty="0"/>
                <a:t>往</a:t>
              </a:r>
              <a:endParaRPr lang="en-US" altLang="zh-TW" sz="1798" b="1" dirty="0"/>
            </a:p>
            <a:p>
              <a:r>
                <a:rPr lang="zh-TW" altLang="en-US" sz="1798" b="1" dirty="0"/>
                <a:t>穿堂</a:t>
              </a:r>
              <a:endParaRPr lang="en-US" altLang="zh-TW" sz="1798" b="1" dirty="0"/>
            </a:p>
          </p:txBody>
        </p:sp>
      </p:grp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FE8F0BE8-5312-46FE-8412-7D021DA7E2F2}"/>
              </a:ext>
            </a:extLst>
          </p:cNvPr>
          <p:cNvGrpSpPr/>
          <p:nvPr/>
        </p:nvGrpSpPr>
        <p:grpSpPr>
          <a:xfrm>
            <a:off x="6181700" y="2431053"/>
            <a:ext cx="980548" cy="3829491"/>
            <a:chOff x="1306556" y="2537928"/>
            <a:chExt cx="1188906" cy="2831026"/>
          </a:xfrm>
        </p:grpSpPr>
        <p:sp>
          <p:nvSpPr>
            <p:cNvPr id="62" name="箭號: 向下 61">
              <a:extLst>
                <a:ext uri="{FF2B5EF4-FFF2-40B4-BE49-F238E27FC236}">
                  <a16:creationId xmlns:a16="http://schemas.microsoft.com/office/drawing/2014/main" id="{EE40FDC5-FD7D-40A7-A8D4-92BAF7DB8585}"/>
                </a:ext>
              </a:extLst>
            </p:cNvPr>
            <p:cNvSpPr/>
            <p:nvPr/>
          </p:nvSpPr>
          <p:spPr>
            <a:xfrm>
              <a:off x="1306556" y="2537928"/>
              <a:ext cx="1188906" cy="2831026"/>
            </a:xfrm>
            <a:prstGeom prst="downArrow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 dirty="0"/>
            </a:p>
          </p:txBody>
        </p:sp>
        <p:sp>
          <p:nvSpPr>
            <p:cNvPr id="64" name="文字方塊 63">
              <a:extLst>
                <a:ext uri="{FF2B5EF4-FFF2-40B4-BE49-F238E27FC236}">
                  <a16:creationId xmlns:a16="http://schemas.microsoft.com/office/drawing/2014/main" id="{57C4B81D-39B8-4E07-81A5-66225FF8352B}"/>
                </a:ext>
              </a:extLst>
            </p:cNvPr>
            <p:cNvSpPr txBox="1"/>
            <p:nvPr/>
          </p:nvSpPr>
          <p:spPr>
            <a:xfrm>
              <a:off x="1683804" y="3736408"/>
              <a:ext cx="510310" cy="682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798" b="1" dirty="0"/>
                <a:t>往</a:t>
              </a:r>
              <a:endParaRPr lang="en-US" altLang="zh-TW" sz="1798" b="1" dirty="0"/>
            </a:p>
            <a:p>
              <a:r>
                <a:rPr lang="zh-TW" altLang="en-US" sz="1798" b="1" dirty="0"/>
                <a:t>穿堂</a:t>
              </a:r>
              <a:endParaRPr lang="en-US" altLang="zh-TW" sz="1798" b="1" dirty="0"/>
            </a:p>
          </p:txBody>
        </p:sp>
      </p:grp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DD38CB16-5400-417D-9CC0-C70AA60B4E61}"/>
              </a:ext>
            </a:extLst>
          </p:cNvPr>
          <p:cNvSpPr/>
          <p:nvPr/>
        </p:nvSpPr>
        <p:spPr>
          <a:xfrm>
            <a:off x="2579595" y="5157003"/>
            <a:ext cx="3457818" cy="154931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798" dirty="0">
                <a:solidFill>
                  <a:schemeClr val="tx1"/>
                </a:solidFill>
                <a:latin typeface="Arial Black" panose="020B0A04020102020204" pitchFamily="34" charset="0"/>
              </a:rPr>
              <a:t>112.113.114.115</a:t>
            </a:r>
            <a:r>
              <a:rPr lang="zh-TW" altLang="en-US" sz="1798" dirty="0">
                <a:solidFill>
                  <a:schemeClr val="tx1"/>
                </a:solidFill>
              </a:rPr>
              <a:t>班路線：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C</a:t>
            </a:r>
            <a:r>
              <a:rPr lang="zh-TW" altLang="en-US" sz="1798" dirty="0">
                <a:solidFill>
                  <a:srgbClr val="FF0000"/>
                </a:solidFill>
              </a:rPr>
              <a:t>樓梯至</a:t>
            </a:r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→</a:t>
            </a:r>
            <a:endParaRPr lang="en-US" altLang="zh-TW" sz="1798" dirty="0">
              <a:solidFill>
                <a:srgbClr val="FF0000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眼鏡區→交安教室旁拱門→</a:t>
            </a:r>
            <a:endParaRPr lang="en-US" altLang="zh-TW" sz="1798" dirty="0">
              <a:solidFill>
                <a:srgbClr val="FF0000"/>
              </a:solidFill>
            </a:endParaRPr>
          </a:p>
          <a:p>
            <a:r>
              <a:rPr lang="zh-TW" altLang="en-US" sz="1798" dirty="0">
                <a:solidFill>
                  <a:srgbClr val="FF0000"/>
                </a:solidFill>
              </a:rPr>
              <a:t>大同道→司令台右側→田徑場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4FF47542-143D-4550-BC19-ABD923167EC9}"/>
              </a:ext>
            </a:extLst>
          </p:cNvPr>
          <p:cNvSpPr/>
          <p:nvPr/>
        </p:nvSpPr>
        <p:spPr>
          <a:xfrm>
            <a:off x="2629909" y="3822910"/>
            <a:ext cx="3409644" cy="1158849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798" dirty="0">
                <a:solidFill>
                  <a:schemeClr val="tx1"/>
                </a:solidFill>
                <a:latin typeface="Arial Black" panose="020B0A04020102020204" pitchFamily="34" charset="0"/>
              </a:rPr>
              <a:t>110.111</a:t>
            </a:r>
            <a:r>
              <a:rPr lang="zh-TW" altLang="en-US" sz="1798" dirty="0">
                <a:solidFill>
                  <a:schemeClr val="tx1"/>
                </a:solidFill>
              </a:rPr>
              <a:t>班路線：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A2</a:t>
            </a:r>
            <a:r>
              <a:rPr lang="zh-TW" altLang="en-US" sz="1798" dirty="0">
                <a:solidFill>
                  <a:srgbClr val="FF0000"/>
                </a:solidFill>
              </a:rPr>
              <a:t>樓梯至</a:t>
            </a:r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→穿堂→田徑場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B22E3D81-2358-41EF-94C7-79FE1CEEBB10}"/>
              </a:ext>
            </a:extLst>
          </p:cNvPr>
          <p:cNvSpPr/>
          <p:nvPr/>
        </p:nvSpPr>
        <p:spPr>
          <a:xfrm>
            <a:off x="8493478" y="5473089"/>
            <a:ext cx="2569015" cy="1089415"/>
          </a:xfrm>
          <a:prstGeom prst="round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798" dirty="0">
                <a:solidFill>
                  <a:schemeClr val="tx1"/>
                </a:solidFill>
                <a:latin typeface="Arial Black" panose="020B0A04020102020204" pitchFamily="34" charset="0"/>
              </a:rPr>
              <a:t>108.109</a:t>
            </a:r>
            <a:r>
              <a:rPr lang="zh-TW" altLang="en-US" sz="1798" dirty="0">
                <a:solidFill>
                  <a:schemeClr val="tx1"/>
                </a:solidFill>
              </a:rPr>
              <a:t>班路線：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A1</a:t>
            </a:r>
            <a:r>
              <a:rPr lang="zh-TW" altLang="en-US" sz="1798" dirty="0">
                <a:solidFill>
                  <a:srgbClr val="FF0000"/>
                </a:solidFill>
              </a:rPr>
              <a:t>樓梯至</a:t>
            </a:r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→穿堂→田徑場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5A2F8B5F-231C-4731-A954-6389933B4877}"/>
              </a:ext>
            </a:extLst>
          </p:cNvPr>
          <p:cNvSpPr/>
          <p:nvPr/>
        </p:nvSpPr>
        <p:spPr>
          <a:xfrm>
            <a:off x="8425653" y="4165305"/>
            <a:ext cx="2511073" cy="1065204"/>
          </a:xfrm>
          <a:prstGeom prst="round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798" dirty="0">
                <a:solidFill>
                  <a:schemeClr val="tx1"/>
                </a:solidFill>
                <a:latin typeface="Arial Black" panose="020B0A04020102020204" pitchFamily="34" charset="0"/>
              </a:rPr>
              <a:t>105.106.107</a:t>
            </a:r>
            <a:r>
              <a:rPr lang="zh-TW" altLang="en-US" sz="1798" dirty="0">
                <a:solidFill>
                  <a:schemeClr val="tx1"/>
                </a:solidFill>
              </a:rPr>
              <a:t>班路線：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B</a:t>
            </a:r>
            <a:r>
              <a:rPr lang="zh-TW" altLang="en-US" sz="1798" dirty="0">
                <a:solidFill>
                  <a:srgbClr val="FF0000"/>
                </a:solidFill>
              </a:rPr>
              <a:t>樓梯至</a:t>
            </a:r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→圖書館前拱門→田徑場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0D546E80-9209-4DD0-9738-4161AB9744B4}"/>
              </a:ext>
            </a:extLst>
          </p:cNvPr>
          <p:cNvSpPr/>
          <p:nvPr/>
        </p:nvSpPr>
        <p:spPr>
          <a:xfrm>
            <a:off x="339721" y="5816270"/>
            <a:ext cx="1712140" cy="746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798" dirty="0"/>
              <a:t>疏散集合地</a:t>
            </a:r>
            <a:r>
              <a:rPr lang="en-US" altLang="zh-TW" sz="1798" dirty="0"/>
              <a:t>:</a:t>
            </a:r>
          </a:p>
          <a:p>
            <a:pPr algn="ctr"/>
            <a:r>
              <a:rPr lang="zh-TW" altLang="en-US" sz="1798" dirty="0"/>
              <a:t>田徑場</a:t>
            </a:r>
          </a:p>
        </p:txBody>
      </p:sp>
      <p:pic>
        <p:nvPicPr>
          <p:cNvPr id="51" name="圖片 50" descr="一張含有 文字 的圖片&#10;&#10;自動產生的描述">
            <a:extLst>
              <a:ext uri="{FF2B5EF4-FFF2-40B4-BE49-F238E27FC236}">
                <a16:creationId xmlns:a16="http://schemas.microsoft.com/office/drawing/2014/main" id="{7262CDED-5D17-45FE-A13D-9B10DC7083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10"/>
          <a:stretch/>
        </p:blipFill>
        <p:spPr>
          <a:xfrm>
            <a:off x="103085" y="274975"/>
            <a:ext cx="1965004" cy="35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6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群組 33">
            <a:extLst>
              <a:ext uri="{FF2B5EF4-FFF2-40B4-BE49-F238E27FC236}">
                <a16:creationId xmlns:a16="http://schemas.microsoft.com/office/drawing/2014/main" id="{B8E5EAA5-1D98-475A-8842-1C5DDE48D5B7}"/>
              </a:ext>
            </a:extLst>
          </p:cNvPr>
          <p:cNvGrpSpPr/>
          <p:nvPr/>
        </p:nvGrpSpPr>
        <p:grpSpPr>
          <a:xfrm>
            <a:off x="267381" y="1635633"/>
            <a:ext cx="11647917" cy="748543"/>
            <a:chOff x="4239242" y="1601141"/>
            <a:chExt cx="6951427" cy="748933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35467BB-546D-409A-804A-3EBF8CF1291A}"/>
                </a:ext>
              </a:extLst>
            </p:cNvPr>
            <p:cNvSpPr/>
            <p:nvPr/>
          </p:nvSpPr>
          <p:spPr>
            <a:xfrm>
              <a:off x="4239242" y="1602298"/>
              <a:ext cx="686501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 dirty="0"/>
                <a:t>高中生物</a:t>
              </a:r>
              <a:r>
                <a:rPr lang="en-US" altLang="zh-TW" sz="1600" b="1" dirty="0"/>
                <a:t>(</a:t>
              </a:r>
              <a:r>
                <a:rPr lang="zh-TW" altLang="en-US" sz="1600" b="1" dirty="0"/>
                <a:t>一</a:t>
              </a:r>
              <a:r>
                <a:rPr lang="en-US" altLang="zh-TW" sz="1600" b="1" dirty="0"/>
                <a:t>)</a:t>
              </a:r>
              <a:endParaRPr lang="zh-TW" altLang="en-US" sz="1600" b="1" dirty="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4CF992E-28AB-4749-94E1-B88C8E443349}"/>
                </a:ext>
              </a:extLst>
            </p:cNvPr>
            <p:cNvSpPr/>
            <p:nvPr/>
          </p:nvSpPr>
          <p:spPr>
            <a:xfrm>
              <a:off x="4935751" y="1602298"/>
              <a:ext cx="408942" cy="746620"/>
            </a:xfrm>
            <a:prstGeom prst="rect">
              <a:avLst/>
            </a:prstGeom>
            <a:solidFill>
              <a:srgbClr val="FFCCFF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C</a:t>
              </a:r>
            </a:p>
            <a:p>
              <a:pPr algn="ctr"/>
              <a:r>
                <a:rPr lang="zh-TW" altLang="en-US" sz="1600" dirty="0"/>
                <a:t>樓梯</a:t>
              </a: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C6DCBE1-FDCF-4D01-A522-14C6D0111D97}"/>
                </a:ext>
              </a:extLst>
            </p:cNvPr>
            <p:cNvSpPr/>
            <p:nvPr/>
          </p:nvSpPr>
          <p:spPr>
            <a:xfrm>
              <a:off x="5359740" y="1602298"/>
              <a:ext cx="382534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/>
                <a:t>男廁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9F33C33A-CEB8-42AB-833B-07D12A9BF787}"/>
                </a:ext>
              </a:extLst>
            </p:cNvPr>
            <p:cNvSpPr/>
            <p:nvPr/>
          </p:nvSpPr>
          <p:spPr>
            <a:xfrm>
              <a:off x="5742275" y="1602298"/>
              <a:ext cx="411060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/>
                <a:t>女廁</a:t>
              </a: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2B985116-247E-48B2-8F24-3394C8014FEC}"/>
                </a:ext>
              </a:extLst>
            </p:cNvPr>
            <p:cNvSpPr/>
            <p:nvPr/>
          </p:nvSpPr>
          <p:spPr>
            <a:xfrm>
              <a:off x="6151356" y="1601141"/>
              <a:ext cx="594879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 dirty="0"/>
                <a:t>數學科</a:t>
              </a:r>
              <a:endParaRPr lang="en-US" altLang="zh-TW" sz="1600" b="1" dirty="0"/>
            </a:p>
            <a:p>
              <a:pPr algn="ctr"/>
              <a:r>
                <a:rPr lang="zh-TW" altLang="en-US" sz="1600" b="1" dirty="0"/>
                <a:t>辦公室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EA94A6A0-843A-4826-8B6E-49540447927D}"/>
                </a:ext>
              </a:extLst>
            </p:cNvPr>
            <p:cNvSpPr/>
            <p:nvPr/>
          </p:nvSpPr>
          <p:spPr>
            <a:xfrm>
              <a:off x="6744255" y="1603454"/>
              <a:ext cx="393065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209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9BC458F-04EA-4788-B16F-2659264D6426}"/>
                </a:ext>
              </a:extLst>
            </p:cNvPr>
            <p:cNvSpPr/>
            <p:nvPr/>
          </p:nvSpPr>
          <p:spPr>
            <a:xfrm>
              <a:off x="7132396" y="1601141"/>
              <a:ext cx="360299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208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396D55FA-F598-44D2-83D9-5A148C1728A6}"/>
                </a:ext>
              </a:extLst>
            </p:cNvPr>
            <p:cNvSpPr/>
            <p:nvPr/>
          </p:nvSpPr>
          <p:spPr>
            <a:xfrm>
              <a:off x="7502162" y="1603454"/>
              <a:ext cx="356674" cy="7370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207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189A77C-6434-4735-AA68-52E1469E21FB}"/>
                </a:ext>
              </a:extLst>
            </p:cNvPr>
            <p:cNvSpPr/>
            <p:nvPr/>
          </p:nvSpPr>
          <p:spPr>
            <a:xfrm>
              <a:off x="10083459" y="1602298"/>
              <a:ext cx="357404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313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C779B12D-D9EE-4BEE-B994-350B30BDEB0A}"/>
                </a:ext>
              </a:extLst>
            </p:cNvPr>
            <p:cNvSpPr/>
            <p:nvPr/>
          </p:nvSpPr>
          <p:spPr>
            <a:xfrm>
              <a:off x="9714796" y="1602298"/>
              <a:ext cx="357404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315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9EB1C23-5C1C-4BEA-B872-A95C47EEBC70}"/>
                </a:ext>
              </a:extLst>
            </p:cNvPr>
            <p:cNvSpPr/>
            <p:nvPr/>
          </p:nvSpPr>
          <p:spPr>
            <a:xfrm>
              <a:off x="9356895" y="1602298"/>
              <a:ext cx="357810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201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B9985E0A-5C0A-4CAC-8FBB-656A4BE74D87}"/>
                </a:ext>
              </a:extLst>
            </p:cNvPr>
            <p:cNvSpPr/>
            <p:nvPr/>
          </p:nvSpPr>
          <p:spPr>
            <a:xfrm>
              <a:off x="8985377" y="1602298"/>
              <a:ext cx="360299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202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622B6410-68D7-413B-A9AD-D82A35233EDD}"/>
                </a:ext>
              </a:extLst>
            </p:cNvPr>
            <p:cNvSpPr/>
            <p:nvPr/>
          </p:nvSpPr>
          <p:spPr>
            <a:xfrm>
              <a:off x="8621834" y="1602298"/>
              <a:ext cx="360299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203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B07870B-1110-4610-993E-F6DD43979577}"/>
                </a:ext>
              </a:extLst>
            </p:cNvPr>
            <p:cNvSpPr/>
            <p:nvPr/>
          </p:nvSpPr>
          <p:spPr>
            <a:xfrm>
              <a:off x="8242234" y="1602298"/>
              <a:ext cx="382534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205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3106013F-7611-467E-86E5-1FC48211264E}"/>
                </a:ext>
              </a:extLst>
            </p:cNvPr>
            <p:cNvSpPr/>
            <p:nvPr/>
          </p:nvSpPr>
          <p:spPr>
            <a:xfrm>
              <a:off x="7862080" y="1602298"/>
              <a:ext cx="371202" cy="73938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206</a:t>
              </a:r>
              <a:endParaRPr lang="zh-TW" altLang="en-US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27B1BCC-3AAD-4CC9-8122-451C905BA61B}"/>
                </a:ext>
              </a:extLst>
            </p:cNvPr>
            <p:cNvSpPr/>
            <p:nvPr/>
          </p:nvSpPr>
          <p:spPr>
            <a:xfrm>
              <a:off x="10779609" y="1602298"/>
              <a:ext cx="411060" cy="746620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Arial Black" panose="020B0A04020102020204" pitchFamily="34" charset="0"/>
                </a:rPr>
                <a:t>B</a:t>
              </a:r>
            </a:p>
            <a:p>
              <a:pPr algn="ctr"/>
              <a:r>
                <a:rPr lang="zh-TW" altLang="en-US" sz="1600" dirty="0"/>
                <a:t>樓梯</a:t>
              </a: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3C6BD549-3DB4-4895-86F4-4C5BCF4C32EA}"/>
                </a:ext>
              </a:extLst>
            </p:cNvPr>
            <p:cNvSpPr/>
            <p:nvPr/>
          </p:nvSpPr>
          <p:spPr>
            <a:xfrm>
              <a:off x="10444107" y="1602298"/>
              <a:ext cx="332259" cy="7466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/>
                <a:t>女廁</a:t>
              </a:r>
            </a:p>
          </p:txBody>
        </p:sp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5995948D-A3F9-4A74-A561-7B1236CDF523}"/>
              </a:ext>
            </a:extLst>
          </p:cNvPr>
          <p:cNvSpPr/>
          <p:nvPr/>
        </p:nvSpPr>
        <p:spPr>
          <a:xfrm>
            <a:off x="6975120" y="2406502"/>
            <a:ext cx="686143" cy="28147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798" b="1" dirty="0"/>
              <a:t>至</a:t>
            </a:r>
            <a:endParaRPr lang="en-US" altLang="zh-TW" sz="1798" b="1" dirty="0"/>
          </a:p>
          <a:p>
            <a:pPr algn="ctr"/>
            <a:r>
              <a:rPr lang="zh-TW" altLang="en-US" sz="1798" b="1" dirty="0"/>
              <a:t>德</a:t>
            </a:r>
            <a:endParaRPr lang="en-US" altLang="zh-TW" sz="1798" b="1" dirty="0"/>
          </a:p>
          <a:p>
            <a:pPr algn="ctr"/>
            <a:r>
              <a:rPr lang="zh-TW" altLang="en-US" sz="1798" b="1" dirty="0"/>
              <a:t>樓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CA23885-C4FA-48E0-A0BB-50E283E2B9BD}"/>
              </a:ext>
            </a:extLst>
          </p:cNvPr>
          <p:cNvSpPr/>
          <p:nvPr/>
        </p:nvSpPr>
        <p:spPr>
          <a:xfrm>
            <a:off x="6421743" y="2431051"/>
            <a:ext cx="516536" cy="1065204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latin typeface="Arial Black" panose="020B0A04020102020204" pitchFamily="34" charset="0"/>
              </a:rPr>
              <a:t>A</a:t>
            </a:r>
          </a:p>
          <a:p>
            <a:pPr algn="ctr"/>
            <a:r>
              <a:rPr lang="en-US" altLang="zh-TW" sz="1600" dirty="0">
                <a:latin typeface="Arial Black" panose="020B0A04020102020204" pitchFamily="34" charset="0"/>
              </a:rPr>
              <a:t>2</a:t>
            </a:r>
            <a:r>
              <a:rPr lang="zh-TW" altLang="en-US" sz="1600" dirty="0"/>
              <a:t>樓梯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06C9F5E2-FF5F-4ECC-B43D-8CCE39CC9544}"/>
              </a:ext>
            </a:extLst>
          </p:cNvPr>
          <p:cNvSpPr/>
          <p:nvPr/>
        </p:nvSpPr>
        <p:spPr>
          <a:xfrm>
            <a:off x="7698102" y="2431051"/>
            <a:ext cx="456455" cy="10652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latin typeface="Arial Black" panose="020B0A04020102020204" pitchFamily="34" charset="0"/>
              </a:rPr>
              <a:t>A1</a:t>
            </a:r>
            <a:r>
              <a:rPr lang="zh-TW" altLang="en-US" sz="1600" dirty="0"/>
              <a:t>樓梯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2EB646AE-393F-4F2B-AEE4-4E2F9069B870}"/>
              </a:ext>
            </a:extLst>
          </p:cNvPr>
          <p:cNvSpPr/>
          <p:nvPr/>
        </p:nvSpPr>
        <p:spPr>
          <a:xfrm>
            <a:off x="2536675" y="2456608"/>
            <a:ext cx="603141" cy="746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latin typeface="Arial Black" panose="020B0A04020102020204" pitchFamily="34" charset="0"/>
              </a:rPr>
              <a:t>303</a:t>
            </a:r>
            <a:endParaRPr lang="zh-TW" altLang="en-US" sz="1600" dirty="0">
              <a:latin typeface="Arial Black" panose="020B0A04020102020204" pitchFamily="34" charset="0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F29B359F-2C71-4A9F-986B-5606DFE7E301}"/>
              </a:ext>
            </a:extLst>
          </p:cNvPr>
          <p:cNvSpPr/>
          <p:nvPr/>
        </p:nvSpPr>
        <p:spPr>
          <a:xfrm>
            <a:off x="8864107" y="1631294"/>
            <a:ext cx="3084383" cy="770225"/>
          </a:xfrm>
          <a:prstGeom prst="roundRect">
            <a:avLst/>
          </a:prstGeom>
          <a:noFill/>
          <a:ln w="762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E1904A93-37E2-4550-9441-BADC7EBE56CF}"/>
              </a:ext>
            </a:extLst>
          </p:cNvPr>
          <p:cNvSpPr/>
          <p:nvPr/>
        </p:nvSpPr>
        <p:spPr>
          <a:xfrm>
            <a:off x="7647267" y="1623486"/>
            <a:ext cx="1159763" cy="767916"/>
          </a:xfrm>
          <a:prstGeom prst="roundRect">
            <a:avLst/>
          </a:prstGeom>
          <a:noFill/>
          <a:ln w="7620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64EB6B74-9E65-487E-93FF-403F8ED02E9D}"/>
              </a:ext>
            </a:extLst>
          </p:cNvPr>
          <p:cNvSpPr/>
          <p:nvPr/>
        </p:nvSpPr>
        <p:spPr>
          <a:xfrm>
            <a:off x="6350108" y="1637946"/>
            <a:ext cx="1229376" cy="753461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58014160-21BE-4DF9-994E-7DE57E8E4660}"/>
              </a:ext>
            </a:extLst>
          </p:cNvPr>
          <p:cNvSpPr/>
          <p:nvPr/>
        </p:nvSpPr>
        <p:spPr>
          <a:xfrm>
            <a:off x="1429938" y="1633321"/>
            <a:ext cx="4881704" cy="763000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2636D950-F07B-462C-A700-C32F4B6AE97B}"/>
              </a:ext>
            </a:extLst>
          </p:cNvPr>
          <p:cNvSpPr/>
          <p:nvPr/>
        </p:nvSpPr>
        <p:spPr>
          <a:xfrm>
            <a:off x="2543379" y="2431050"/>
            <a:ext cx="613766" cy="771791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A8134F53-BA70-48D2-9F97-95F8BCA9E88A}"/>
              </a:ext>
            </a:extLst>
          </p:cNvPr>
          <p:cNvSpPr/>
          <p:nvPr/>
        </p:nvSpPr>
        <p:spPr>
          <a:xfrm>
            <a:off x="1799356" y="295502"/>
            <a:ext cx="9137369" cy="769041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algn="ctr"/>
            <a:r>
              <a:rPr lang="zh-TW" altLang="en-US" sz="439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教學大樓教室防災疏散路線圖 </a:t>
            </a:r>
            <a:r>
              <a:rPr lang="en-US" altLang="zh-TW" sz="439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4F</a:t>
            </a:r>
            <a:endParaRPr lang="zh-TW" altLang="en-US" sz="4398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7762A011-A456-4036-AAD7-80D8DA93784B}"/>
              </a:ext>
            </a:extLst>
          </p:cNvPr>
          <p:cNvGrpSpPr/>
          <p:nvPr/>
        </p:nvGrpSpPr>
        <p:grpSpPr>
          <a:xfrm>
            <a:off x="1171937" y="2342289"/>
            <a:ext cx="1188286" cy="2814712"/>
            <a:chOff x="1306556" y="2477102"/>
            <a:chExt cx="1188906" cy="2891852"/>
          </a:xfrm>
        </p:grpSpPr>
        <p:sp>
          <p:nvSpPr>
            <p:cNvPr id="2" name="箭號: 向下 1">
              <a:extLst>
                <a:ext uri="{FF2B5EF4-FFF2-40B4-BE49-F238E27FC236}">
                  <a16:creationId xmlns:a16="http://schemas.microsoft.com/office/drawing/2014/main" id="{ECF7D13E-7E4E-438C-9BD3-FBF625264A7B}"/>
                </a:ext>
              </a:extLst>
            </p:cNvPr>
            <p:cNvSpPr/>
            <p:nvPr/>
          </p:nvSpPr>
          <p:spPr>
            <a:xfrm>
              <a:off x="1306556" y="2537928"/>
              <a:ext cx="1188906" cy="2831026"/>
            </a:xfrm>
            <a:prstGeom prst="downArrow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 dirty="0"/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E1CCC30B-6C4C-45F3-B0C1-1BE6AA58952F}"/>
                </a:ext>
              </a:extLst>
            </p:cNvPr>
            <p:cNvSpPr txBox="1"/>
            <p:nvPr/>
          </p:nvSpPr>
          <p:spPr>
            <a:xfrm>
              <a:off x="1711065" y="2477102"/>
              <a:ext cx="318782" cy="1516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TW" sz="1798" dirty="0"/>
            </a:p>
            <a:p>
              <a:r>
                <a:rPr lang="zh-TW" altLang="en-US" sz="1798" b="1" dirty="0"/>
                <a:t>往眼鏡區</a:t>
              </a:r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F937EC91-3072-4EA3-B371-70152D441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524" y="1635633"/>
            <a:ext cx="685068" cy="763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C990A5F-04AA-4BF7-8A10-9C8A54047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237" y="1635633"/>
            <a:ext cx="619239" cy="739003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E14DCC83-C816-42E2-AC44-B9E063FB1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5283" y="1635634"/>
            <a:ext cx="556739" cy="736691"/>
          </a:xfrm>
          <a:prstGeom prst="rect">
            <a:avLst/>
          </a:prstGeom>
        </p:spPr>
      </p:pic>
      <p:grpSp>
        <p:nvGrpSpPr>
          <p:cNvPr id="53" name="群組 52">
            <a:extLst>
              <a:ext uri="{FF2B5EF4-FFF2-40B4-BE49-F238E27FC236}">
                <a16:creationId xmlns:a16="http://schemas.microsoft.com/office/drawing/2014/main" id="{F7DECC3C-B30F-4025-AACF-65EAC9FA2AC0}"/>
              </a:ext>
            </a:extLst>
          </p:cNvPr>
          <p:cNvGrpSpPr/>
          <p:nvPr/>
        </p:nvGrpSpPr>
        <p:grpSpPr>
          <a:xfrm>
            <a:off x="10976763" y="2372325"/>
            <a:ext cx="1188286" cy="2888279"/>
            <a:chOff x="1306556" y="2537928"/>
            <a:chExt cx="1188906" cy="2831026"/>
          </a:xfrm>
        </p:grpSpPr>
        <p:sp>
          <p:nvSpPr>
            <p:cNvPr id="54" name="箭號: 向下 53">
              <a:extLst>
                <a:ext uri="{FF2B5EF4-FFF2-40B4-BE49-F238E27FC236}">
                  <a16:creationId xmlns:a16="http://schemas.microsoft.com/office/drawing/2014/main" id="{01F5AED0-759E-4CCD-9E59-EE34BFCB9FC8}"/>
                </a:ext>
              </a:extLst>
            </p:cNvPr>
            <p:cNvSpPr/>
            <p:nvPr/>
          </p:nvSpPr>
          <p:spPr>
            <a:xfrm>
              <a:off x="1306556" y="2537928"/>
              <a:ext cx="1188906" cy="2831026"/>
            </a:xfrm>
            <a:prstGeom prst="downArrow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 dirty="0"/>
            </a:p>
          </p:txBody>
        </p:sp>
        <p:sp>
          <p:nvSpPr>
            <p:cNvPr id="55" name="文字方塊 54">
              <a:extLst>
                <a:ext uri="{FF2B5EF4-FFF2-40B4-BE49-F238E27FC236}">
                  <a16:creationId xmlns:a16="http://schemas.microsoft.com/office/drawing/2014/main" id="{58B26130-0DFA-43D4-92F4-3B10C186ADE5}"/>
                </a:ext>
              </a:extLst>
            </p:cNvPr>
            <p:cNvSpPr txBox="1"/>
            <p:nvPr/>
          </p:nvSpPr>
          <p:spPr>
            <a:xfrm>
              <a:off x="1729302" y="2946333"/>
              <a:ext cx="318782" cy="1718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798" b="1" dirty="0"/>
                <a:t>往</a:t>
              </a:r>
              <a:endParaRPr lang="en-US" altLang="zh-TW" sz="1798" b="1" dirty="0"/>
            </a:p>
            <a:p>
              <a:r>
                <a:rPr lang="zh-TW" altLang="en-US" sz="1798" b="1" dirty="0"/>
                <a:t>圖書館拱門</a:t>
              </a:r>
            </a:p>
          </p:txBody>
        </p: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8DAC86F9-F64B-4513-A360-88E5394B8A7F}"/>
              </a:ext>
            </a:extLst>
          </p:cNvPr>
          <p:cNvGrpSpPr/>
          <p:nvPr/>
        </p:nvGrpSpPr>
        <p:grpSpPr>
          <a:xfrm>
            <a:off x="7445104" y="2404705"/>
            <a:ext cx="980548" cy="3876908"/>
            <a:chOff x="1306556" y="2537928"/>
            <a:chExt cx="1188906" cy="2831026"/>
          </a:xfrm>
        </p:grpSpPr>
        <p:sp>
          <p:nvSpPr>
            <p:cNvPr id="58" name="箭號: 向下 57">
              <a:extLst>
                <a:ext uri="{FF2B5EF4-FFF2-40B4-BE49-F238E27FC236}">
                  <a16:creationId xmlns:a16="http://schemas.microsoft.com/office/drawing/2014/main" id="{7C77CF25-EDA5-43A5-887D-7F210170B87D}"/>
                </a:ext>
              </a:extLst>
            </p:cNvPr>
            <p:cNvSpPr/>
            <p:nvPr/>
          </p:nvSpPr>
          <p:spPr>
            <a:xfrm>
              <a:off x="1306556" y="2537928"/>
              <a:ext cx="1188906" cy="2831026"/>
            </a:xfrm>
            <a:prstGeom prst="downArrow">
              <a:avLst/>
            </a:prstGeom>
            <a:noFill/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 dirty="0"/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C9656466-356A-41F5-82EB-BB96B238AD0D}"/>
                </a:ext>
              </a:extLst>
            </p:cNvPr>
            <p:cNvSpPr txBox="1"/>
            <p:nvPr/>
          </p:nvSpPr>
          <p:spPr>
            <a:xfrm>
              <a:off x="1656453" y="3740987"/>
              <a:ext cx="510310" cy="673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798" b="1" dirty="0"/>
                <a:t>往</a:t>
              </a:r>
              <a:endParaRPr lang="en-US" altLang="zh-TW" sz="1798" b="1" dirty="0"/>
            </a:p>
            <a:p>
              <a:r>
                <a:rPr lang="zh-TW" altLang="en-US" sz="1798" b="1" dirty="0"/>
                <a:t>穿堂</a:t>
              </a:r>
              <a:endParaRPr lang="en-US" altLang="zh-TW" sz="1798" b="1" dirty="0"/>
            </a:p>
          </p:txBody>
        </p:sp>
      </p:grp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FE8F0BE8-5312-46FE-8412-7D021DA7E2F2}"/>
              </a:ext>
            </a:extLst>
          </p:cNvPr>
          <p:cNvGrpSpPr/>
          <p:nvPr/>
        </p:nvGrpSpPr>
        <p:grpSpPr>
          <a:xfrm>
            <a:off x="6181700" y="2431053"/>
            <a:ext cx="980548" cy="3829491"/>
            <a:chOff x="1306556" y="2537928"/>
            <a:chExt cx="1188906" cy="2831026"/>
          </a:xfrm>
        </p:grpSpPr>
        <p:sp>
          <p:nvSpPr>
            <p:cNvPr id="62" name="箭號: 向下 61">
              <a:extLst>
                <a:ext uri="{FF2B5EF4-FFF2-40B4-BE49-F238E27FC236}">
                  <a16:creationId xmlns:a16="http://schemas.microsoft.com/office/drawing/2014/main" id="{EE40FDC5-FD7D-40A7-A8D4-92BAF7DB8585}"/>
                </a:ext>
              </a:extLst>
            </p:cNvPr>
            <p:cNvSpPr/>
            <p:nvPr/>
          </p:nvSpPr>
          <p:spPr>
            <a:xfrm>
              <a:off x="1306556" y="2537928"/>
              <a:ext cx="1188906" cy="2831026"/>
            </a:xfrm>
            <a:prstGeom prst="downArrow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8" dirty="0"/>
            </a:p>
          </p:txBody>
        </p:sp>
        <p:sp>
          <p:nvSpPr>
            <p:cNvPr id="64" name="文字方塊 63">
              <a:extLst>
                <a:ext uri="{FF2B5EF4-FFF2-40B4-BE49-F238E27FC236}">
                  <a16:creationId xmlns:a16="http://schemas.microsoft.com/office/drawing/2014/main" id="{57C4B81D-39B8-4E07-81A5-66225FF8352B}"/>
                </a:ext>
              </a:extLst>
            </p:cNvPr>
            <p:cNvSpPr txBox="1"/>
            <p:nvPr/>
          </p:nvSpPr>
          <p:spPr>
            <a:xfrm>
              <a:off x="1683804" y="3736408"/>
              <a:ext cx="510310" cy="682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798" b="1" dirty="0"/>
                <a:t>往</a:t>
              </a:r>
              <a:endParaRPr lang="en-US" altLang="zh-TW" sz="1798" b="1" dirty="0"/>
            </a:p>
            <a:p>
              <a:r>
                <a:rPr lang="zh-TW" altLang="en-US" sz="1798" b="1" dirty="0"/>
                <a:t>穿堂</a:t>
              </a:r>
              <a:endParaRPr lang="en-US" altLang="zh-TW" sz="1798" b="1" dirty="0"/>
            </a:p>
          </p:txBody>
        </p:sp>
      </p:grp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DD38CB16-5400-417D-9CC0-C70AA60B4E61}"/>
              </a:ext>
            </a:extLst>
          </p:cNvPr>
          <p:cNvSpPr/>
          <p:nvPr/>
        </p:nvSpPr>
        <p:spPr>
          <a:xfrm>
            <a:off x="2579595" y="5157003"/>
            <a:ext cx="3457818" cy="154931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798" dirty="0">
                <a:solidFill>
                  <a:schemeClr val="tx1"/>
                </a:solidFill>
                <a:latin typeface="Arial Black" panose="020B0A04020102020204" pitchFamily="34" charset="0"/>
              </a:rPr>
              <a:t>303.207.208.209</a:t>
            </a:r>
            <a:r>
              <a:rPr lang="zh-TW" altLang="en-US" sz="1798" dirty="0">
                <a:solidFill>
                  <a:schemeClr val="tx1"/>
                </a:solidFill>
              </a:rPr>
              <a:t>班路線：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C</a:t>
            </a:r>
            <a:r>
              <a:rPr lang="zh-TW" altLang="en-US" sz="1798" dirty="0">
                <a:solidFill>
                  <a:srgbClr val="FF0000"/>
                </a:solidFill>
              </a:rPr>
              <a:t>樓梯至</a:t>
            </a:r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→</a:t>
            </a:r>
            <a:endParaRPr lang="en-US" altLang="zh-TW" sz="1798" dirty="0">
              <a:solidFill>
                <a:srgbClr val="FF0000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眼鏡區→交安教室旁拱門→</a:t>
            </a:r>
            <a:endParaRPr lang="en-US" altLang="zh-TW" sz="1798" dirty="0">
              <a:solidFill>
                <a:srgbClr val="FF0000"/>
              </a:solidFill>
            </a:endParaRPr>
          </a:p>
          <a:p>
            <a:r>
              <a:rPr lang="zh-TW" altLang="en-US" sz="1798" dirty="0">
                <a:solidFill>
                  <a:srgbClr val="FF0000"/>
                </a:solidFill>
              </a:rPr>
              <a:t>大同道→司令台右側→田徑場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4FF47542-143D-4550-BC19-ABD923167EC9}"/>
              </a:ext>
            </a:extLst>
          </p:cNvPr>
          <p:cNvSpPr/>
          <p:nvPr/>
        </p:nvSpPr>
        <p:spPr>
          <a:xfrm>
            <a:off x="2629909" y="3822910"/>
            <a:ext cx="3409644" cy="1158849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798" dirty="0">
                <a:solidFill>
                  <a:schemeClr val="tx1"/>
                </a:solidFill>
                <a:latin typeface="Arial Black" panose="020B0A04020102020204" pitchFamily="34" charset="0"/>
              </a:rPr>
              <a:t>205.206</a:t>
            </a:r>
            <a:r>
              <a:rPr lang="zh-TW" altLang="en-US" sz="1798" dirty="0">
                <a:solidFill>
                  <a:schemeClr val="tx1"/>
                </a:solidFill>
              </a:rPr>
              <a:t>班路線：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zh-TW" altLang="en-US" sz="1798" dirty="0">
                <a:solidFill>
                  <a:srgbClr val="FF0000"/>
                </a:solidFill>
              </a:rPr>
              <a:t> </a:t>
            </a:r>
            <a:r>
              <a:rPr lang="en-US" altLang="zh-TW" sz="1798" dirty="0">
                <a:solidFill>
                  <a:srgbClr val="FF0000"/>
                </a:solidFill>
              </a:rPr>
              <a:t>A2</a:t>
            </a:r>
            <a:r>
              <a:rPr lang="zh-TW" altLang="en-US" sz="1798" dirty="0">
                <a:solidFill>
                  <a:srgbClr val="FF0000"/>
                </a:solidFill>
              </a:rPr>
              <a:t>樓梯至</a:t>
            </a:r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→穿堂→田徑場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B22E3D81-2358-41EF-94C7-79FE1CEEBB10}"/>
              </a:ext>
            </a:extLst>
          </p:cNvPr>
          <p:cNvSpPr/>
          <p:nvPr/>
        </p:nvSpPr>
        <p:spPr>
          <a:xfrm>
            <a:off x="8493478" y="5473089"/>
            <a:ext cx="2569015" cy="1089415"/>
          </a:xfrm>
          <a:prstGeom prst="round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798" dirty="0">
                <a:solidFill>
                  <a:schemeClr val="tx1"/>
                </a:solidFill>
                <a:latin typeface="Arial Black" panose="020B0A04020102020204" pitchFamily="34" charset="0"/>
              </a:rPr>
              <a:t>   </a:t>
            </a:r>
            <a:r>
              <a:rPr lang="en-US" altLang="zh-TW" sz="1798" dirty="0">
                <a:solidFill>
                  <a:schemeClr val="tx1"/>
                </a:solidFill>
                <a:latin typeface="Arial Black" panose="020B0A04020102020204" pitchFamily="34" charset="0"/>
              </a:rPr>
              <a:t>202.203</a:t>
            </a:r>
            <a:r>
              <a:rPr lang="zh-TW" altLang="en-US" sz="1798" dirty="0">
                <a:solidFill>
                  <a:schemeClr val="tx1"/>
                </a:solidFill>
              </a:rPr>
              <a:t>班路線：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A1</a:t>
            </a:r>
            <a:r>
              <a:rPr lang="zh-TW" altLang="en-US" sz="1798" dirty="0">
                <a:solidFill>
                  <a:srgbClr val="FF0000"/>
                </a:solidFill>
              </a:rPr>
              <a:t>樓梯至</a:t>
            </a:r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→穿堂→田徑場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5A2F8B5F-231C-4731-A954-6389933B4877}"/>
              </a:ext>
            </a:extLst>
          </p:cNvPr>
          <p:cNvSpPr/>
          <p:nvPr/>
        </p:nvSpPr>
        <p:spPr>
          <a:xfrm>
            <a:off x="8425653" y="4168944"/>
            <a:ext cx="2511073" cy="1061564"/>
          </a:xfrm>
          <a:prstGeom prst="round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798" dirty="0">
                <a:solidFill>
                  <a:schemeClr val="tx1"/>
                </a:solidFill>
                <a:latin typeface="Arial Black" panose="020B0A04020102020204" pitchFamily="34" charset="0"/>
              </a:rPr>
              <a:t>313.315.201</a:t>
            </a:r>
            <a:r>
              <a:rPr lang="zh-TW" altLang="en-US" sz="1798" dirty="0">
                <a:solidFill>
                  <a:schemeClr val="tx1"/>
                </a:solidFill>
              </a:rPr>
              <a:t>班路線：</a:t>
            </a:r>
            <a:endParaRPr lang="en-US" altLang="zh-TW" sz="1798" dirty="0">
              <a:solidFill>
                <a:schemeClr val="tx1"/>
              </a:solidFill>
            </a:endParaRPr>
          </a:p>
          <a:p>
            <a:r>
              <a:rPr lang="en-US" altLang="zh-TW" sz="1798" dirty="0">
                <a:solidFill>
                  <a:srgbClr val="FF0000"/>
                </a:solidFill>
              </a:rPr>
              <a:t>B</a:t>
            </a:r>
            <a:r>
              <a:rPr lang="zh-TW" altLang="en-US" sz="1798" dirty="0">
                <a:solidFill>
                  <a:srgbClr val="FF0000"/>
                </a:solidFill>
              </a:rPr>
              <a:t>樓梯至</a:t>
            </a:r>
            <a:r>
              <a:rPr lang="en-US" altLang="zh-TW" sz="1798" dirty="0">
                <a:solidFill>
                  <a:srgbClr val="FF0000"/>
                </a:solidFill>
              </a:rPr>
              <a:t>1F</a:t>
            </a:r>
            <a:r>
              <a:rPr lang="zh-TW" altLang="en-US" sz="1798" dirty="0">
                <a:solidFill>
                  <a:srgbClr val="FF0000"/>
                </a:solidFill>
              </a:rPr>
              <a:t>→圖書館前拱門→田徑場</a:t>
            </a:r>
            <a:endParaRPr lang="en-US" altLang="zh-TW" sz="1798" dirty="0">
              <a:solidFill>
                <a:srgbClr val="FF0000"/>
              </a:solidFill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0D546E80-9209-4DD0-9738-4161AB9744B4}"/>
              </a:ext>
            </a:extLst>
          </p:cNvPr>
          <p:cNvSpPr/>
          <p:nvPr/>
        </p:nvSpPr>
        <p:spPr>
          <a:xfrm>
            <a:off x="339721" y="5816270"/>
            <a:ext cx="1712140" cy="746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798" dirty="0"/>
              <a:t>疏散集合地</a:t>
            </a:r>
            <a:r>
              <a:rPr lang="en-US" altLang="zh-TW" sz="1798" dirty="0"/>
              <a:t>:</a:t>
            </a:r>
          </a:p>
          <a:p>
            <a:pPr algn="ctr"/>
            <a:r>
              <a:rPr lang="zh-TW" altLang="en-US" sz="1798" dirty="0"/>
              <a:t>田徑場</a:t>
            </a:r>
          </a:p>
        </p:txBody>
      </p:sp>
      <p:pic>
        <p:nvPicPr>
          <p:cNvPr id="51" name="圖片 50" descr="一張含有 文字 的圖片&#10;&#10;自動產生的描述">
            <a:extLst>
              <a:ext uri="{FF2B5EF4-FFF2-40B4-BE49-F238E27FC236}">
                <a16:creationId xmlns:a16="http://schemas.microsoft.com/office/drawing/2014/main" id="{9D9F706E-D257-4418-8433-94BB170113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10"/>
          <a:stretch/>
        </p:blipFill>
        <p:spPr>
          <a:xfrm>
            <a:off x="103085" y="274975"/>
            <a:ext cx="1965004" cy="35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0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919536" y="332656"/>
            <a:ext cx="7848600" cy="11430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6000" b="1" dirty="0">
                <a:solidFill>
                  <a:srgbClr val="FF0000"/>
                </a:solidFill>
              </a:rPr>
              <a:t>疏散集合地點</a:t>
            </a:r>
            <a:r>
              <a:rPr lang="en-US" altLang="zh-TW" sz="6000" b="1" dirty="0">
                <a:solidFill>
                  <a:srgbClr val="FF0000"/>
                </a:solidFill>
              </a:rPr>
              <a:t>:</a:t>
            </a:r>
            <a:r>
              <a:rPr lang="zh-TW" altLang="en-US" sz="6000" b="1" dirty="0">
                <a:solidFill>
                  <a:srgbClr val="FF0000"/>
                </a:solidFill>
              </a:rPr>
              <a:t>田徑場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6"/>
          <a:stretch/>
        </p:blipFill>
        <p:spPr>
          <a:xfrm>
            <a:off x="2567608" y="1340768"/>
            <a:ext cx="6192688" cy="541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8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31B6DC07-AD4E-4A37-A2BD-728C41C56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669" y="893"/>
            <a:ext cx="9145744" cy="6856214"/>
          </a:xfrm>
          <a:prstGeom prst="rect">
            <a:avLst/>
          </a:prstGeom>
        </p:spPr>
      </p:pic>
      <p:sp>
        <p:nvSpPr>
          <p:cNvPr id="3" name="語音泡泡: 矩形 2">
            <a:extLst>
              <a:ext uri="{FF2B5EF4-FFF2-40B4-BE49-F238E27FC236}">
                <a16:creationId xmlns:a16="http://schemas.microsoft.com/office/drawing/2014/main" id="{7CF9AE24-21DF-4468-9791-FF8F143BAF68}"/>
              </a:ext>
            </a:extLst>
          </p:cNvPr>
          <p:cNvSpPr/>
          <p:nvPr/>
        </p:nvSpPr>
        <p:spPr>
          <a:xfrm>
            <a:off x="78467" y="894"/>
            <a:ext cx="3212146" cy="2027511"/>
          </a:xfrm>
          <a:prstGeom prst="wedgeRectCallout">
            <a:avLst>
              <a:gd name="adj1" fmla="val 41569"/>
              <a:gd name="adj2" fmla="val 73669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799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防災小尖兵</a:t>
            </a:r>
            <a:endParaRPr lang="en-US" altLang="zh-TW" sz="2799" dirty="0">
              <a:solidFill>
                <a:schemeClr val="tx1"/>
              </a:solidFill>
              <a:latin typeface="思源黑体 HW" panose="020B0800000000000000" pitchFamily="34" charset="-128"/>
              <a:ea typeface="思源黑体 HW" panose="020B0800000000000000" pitchFamily="34" charset="-128"/>
            </a:endParaRPr>
          </a:p>
          <a:p>
            <a:pPr algn="ctr"/>
            <a:r>
              <a:rPr lang="zh-TW" altLang="en-US" sz="2399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校級幹部</a:t>
            </a:r>
            <a:r>
              <a:rPr lang="en-US" altLang="zh-TW" sz="2399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+</a:t>
            </a:r>
          </a:p>
          <a:p>
            <a:pPr algn="ctr"/>
            <a:r>
              <a:rPr lang="zh-TW" altLang="en-US" sz="3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各班班長</a:t>
            </a:r>
            <a:r>
              <a:rPr lang="zh-TW" altLang="en-US" sz="2399" dirty="0">
                <a:solidFill>
                  <a:srgbClr val="FF0000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擔任</a:t>
            </a:r>
            <a:endParaRPr lang="zh-TW" altLang="en-US" sz="1799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16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ç¶²ç«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847" y="98730"/>
            <a:ext cx="3704260" cy="86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副標題 2"/>
          <p:cNvSpPr>
            <a:spLocks noGrp="1"/>
          </p:cNvSpPr>
          <p:nvPr>
            <p:ph type="subTitle" idx="1"/>
          </p:nvPr>
        </p:nvSpPr>
        <p:spPr>
          <a:xfrm>
            <a:off x="587388" y="965280"/>
            <a:ext cx="7848600" cy="1143000"/>
          </a:xfrm>
        </p:spPr>
        <p:txBody>
          <a:bodyPr rtlCol="0">
            <a:normAutofit fontScale="77500" lnSpcReduction="20000"/>
          </a:bodyPr>
          <a:lstStyle/>
          <a:p>
            <a:pPr rtl="0"/>
            <a:r>
              <a:rPr lang="zh-TW" altLang="en-US" sz="6000" b="1" dirty="0">
                <a:solidFill>
                  <a:srgbClr val="FF0000"/>
                </a:solidFill>
              </a:rPr>
              <a:t>各班排成一路縱隊坐下點名</a:t>
            </a:r>
          </a:p>
        </p:txBody>
      </p:sp>
      <p:sp>
        <p:nvSpPr>
          <p:cNvPr id="6" name="副標題 2"/>
          <p:cNvSpPr txBox="1">
            <a:spLocks/>
          </p:cNvSpPr>
          <p:nvPr/>
        </p:nvSpPr>
        <p:spPr>
          <a:xfrm>
            <a:off x="-96688" y="229751"/>
            <a:ext cx="9216752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6000" b="1" dirty="0">
                <a:solidFill>
                  <a:srgbClr val="FF0000"/>
                </a:solidFill>
              </a:rPr>
              <a:t>先到的班級先往長春路方向靠攏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1628801"/>
            <a:ext cx="7724800" cy="514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0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cut/>
      </p:transition>
    </mc:Choice>
    <mc:Fallback xmlns="">
      <p:transition spd="slow" advClick="0" advTm="4000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橢圓 1">
            <a:extLst>
              <a:ext uri="{FF2B5EF4-FFF2-40B4-BE49-F238E27FC236}">
                <a16:creationId xmlns:a16="http://schemas.microsoft.com/office/drawing/2014/main" id="{12D2884C-B7B6-4FDD-8EF5-6EAE96E9B352}"/>
              </a:ext>
            </a:extLst>
          </p:cNvPr>
          <p:cNvSpPr/>
          <p:nvPr/>
        </p:nvSpPr>
        <p:spPr>
          <a:xfrm>
            <a:off x="1691530" y="816511"/>
            <a:ext cx="1352370" cy="11112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TW" altLang="en-US" sz="179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龍池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6E97D74-FF66-4BFA-A28A-9ED7AE96A174}"/>
              </a:ext>
            </a:extLst>
          </p:cNvPr>
          <p:cNvSpPr/>
          <p:nvPr/>
        </p:nvSpPr>
        <p:spPr>
          <a:xfrm>
            <a:off x="1293156" y="67989"/>
            <a:ext cx="2230891" cy="4780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799" dirty="0">
                <a:solidFill>
                  <a:schemeClr val="tx1"/>
                </a:solidFill>
              </a:rPr>
              <a:t>行政大樓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26E962D-EFAD-4CAA-9BEE-4A5C8AA0A044}"/>
              </a:ext>
            </a:extLst>
          </p:cNvPr>
          <p:cNvSpPr/>
          <p:nvPr/>
        </p:nvSpPr>
        <p:spPr>
          <a:xfrm>
            <a:off x="152550" y="1049245"/>
            <a:ext cx="972870" cy="12831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799" dirty="0">
                <a:solidFill>
                  <a:schemeClr val="tx1"/>
                </a:solidFill>
              </a:rPr>
              <a:t>排球場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E9B3D81-4DD6-43DD-9CE9-E552C6C560FD}"/>
              </a:ext>
            </a:extLst>
          </p:cNvPr>
          <p:cNvSpPr/>
          <p:nvPr/>
        </p:nvSpPr>
        <p:spPr>
          <a:xfrm>
            <a:off x="152550" y="2345006"/>
            <a:ext cx="972870" cy="5115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799" dirty="0">
                <a:solidFill>
                  <a:schemeClr val="tx1"/>
                </a:solidFill>
              </a:rPr>
              <a:t>游泳池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087EB982-84EA-492B-B498-13A760391068}"/>
              </a:ext>
            </a:extLst>
          </p:cNvPr>
          <p:cNvCxnSpPr>
            <a:cxnSpLocks/>
          </p:cNvCxnSpPr>
          <p:nvPr/>
        </p:nvCxnSpPr>
        <p:spPr>
          <a:xfrm>
            <a:off x="3524046" y="1468585"/>
            <a:ext cx="0" cy="53885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593EDC7C-A30B-4C1E-A7B0-390DC0B34A05}"/>
              </a:ext>
            </a:extLst>
          </p:cNvPr>
          <p:cNvCxnSpPr>
            <a:cxnSpLocks/>
          </p:cNvCxnSpPr>
          <p:nvPr/>
        </p:nvCxnSpPr>
        <p:spPr>
          <a:xfrm>
            <a:off x="4463363" y="1162464"/>
            <a:ext cx="7727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5CC55A20-3A9E-4AFC-BF09-90984FE0E537}"/>
              </a:ext>
            </a:extLst>
          </p:cNvPr>
          <p:cNvCxnSpPr>
            <a:cxnSpLocks/>
          </p:cNvCxnSpPr>
          <p:nvPr/>
        </p:nvCxnSpPr>
        <p:spPr>
          <a:xfrm>
            <a:off x="4000699" y="1200770"/>
            <a:ext cx="0" cy="226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2C5C4F0D-4218-419E-9410-516D17F72E0E}"/>
              </a:ext>
            </a:extLst>
          </p:cNvPr>
          <p:cNvCxnSpPr>
            <a:cxnSpLocks/>
          </p:cNvCxnSpPr>
          <p:nvPr/>
        </p:nvCxnSpPr>
        <p:spPr>
          <a:xfrm>
            <a:off x="4185075" y="1154040"/>
            <a:ext cx="0" cy="226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7E45E407-8BA5-445E-AFF6-41ABF0963242}"/>
              </a:ext>
            </a:extLst>
          </p:cNvPr>
          <p:cNvSpPr/>
          <p:nvPr/>
        </p:nvSpPr>
        <p:spPr>
          <a:xfrm>
            <a:off x="3935729" y="3152104"/>
            <a:ext cx="511589" cy="12747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799" dirty="0">
                <a:solidFill>
                  <a:schemeClr val="tx1"/>
                </a:solidFill>
              </a:rPr>
              <a:t>司令台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B2BF9C3-17FC-4A75-B0B1-F5A90DD01A66}"/>
              </a:ext>
            </a:extLst>
          </p:cNvPr>
          <p:cNvSpPr/>
          <p:nvPr/>
        </p:nvSpPr>
        <p:spPr>
          <a:xfrm>
            <a:off x="4853471" y="1040821"/>
            <a:ext cx="746426" cy="226441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思源黑體" panose="020B0800000000000000" pitchFamily="34" charset="-120"/>
                <a:ea typeface="思源黑體" panose="020B0800000000000000" pitchFamily="34" charset="-120"/>
              </a:rPr>
              <a:t>入口</a:t>
            </a: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BA91A7CC-1A53-427E-83F0-9A8D29FE7546}"/>
              </a:ext>
            </a:extLst>
          </p:cNvPr>
          <p:cNvCxnSpPr>
            <a:cxnSpLocks/>
          </p:cNvCxnSpPr>
          <p:nvPr/>
        </p:nvCxnSpPr>
        <p:spPr>
          <a:xfrm>
            <a:off x="7844649" y="1024083"/>
            <a:ext cx="0" cy="226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E112F41C-C850-4509-AC5A-99E131A21F50}"/>
              </a:ext>
            </a:extLst>
          </p:cNvPr>
          <p:cNvCxnSpPr>
            <a:cxnSpLocks/>
          </p:cNvCxnSpPr>
          <p:nvPr/>
        </p:nvCxnSpPr>
        <p:spPr>
          <a:xfrm>
            <a:off x="8322697" y="1024083"/>
            <a:ext cx="0" cy="226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8607E506-114F-4306-9445-936E80E03739}"/>
              </a:ext>
            </a:extLst>
          </p:cNvPr>
          <p:cNvCxnSpPr>
            <a:cxnSpLocks/>
          </p:cNvCxnSpPr>
          <p:nvPr/>
        </p:nvCxnSpPr>
        <p:spPr>
          <a:xfrm flipH="1">
            <a:off x="3369588" y="5286125"/>
            <a:ext cx="3089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052C5DE6-A1F0-42FB-9D02-DA3EE61F1236}"/>
              </a:ext>
            </a:extLst>
          </p:cNvPr>
          <p:cNvCxnSpPr>
            <a:cxnSpLocks/>
          </p:cNvCxnSpPr>
          <p:nvPr/>
        </p:nvCxnSpPr>
        <p:spPr>
          <a:xfrm flipH="1">
            <a:off x="3325934" y="5773964"/>
            <a:ext cx="3089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F9D4A689-F2C3-4AEF-A899-3170D096C4BF}"/>
              </a:ext>
            </a:extLst>
          </p:cNvPr>
          <p:cNvCxnSpPr>
            <a:cxnSpLocks/>
          </p:cNvCxnSpPr>
          <p:nvPr/>
        </p:nvCxnSpPr>
        <p:spPr>
          <a:xfrm>
            <a:off x="1125420" y="2856602"/>
            <a:ext cx="0" cy="40005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3FD370DF-38FB-46E4-A062-E26998B55F15}"/>
              </a:ext>
            </a:extLst>
          </p:cNvPr>
          <p:cNvCxnSpPr>
            <a:cxnSpLocks/>
          </p:cNvCxnSpPr>
          <p:nvPr/>
        </p:nvCxnSpPr>
        <p:spPr>
          <a:xfrm flipH="1">
            <a:off x="970962" y="3123581"/>
            <a:ext cx="3089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DCC7A0B4-6EAE-4773-AF84-B4DD571DB8D6}"/>
              </a:ext>
            </a:extLst>
          </p:cNvPr>
          <p:cNvCxnSpPr>
            <a:cxnSpLocks/>
          </p:cNvCxnSpPr>
          <p:nvPr/>
        </p:nvCxnSpPr>
        <p:spPr>
          <a:xfrm flipH="1">
            <a:off x="970963" y="2856600"/>
            <a:ext cx="3089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39FC14ED-367F-4EE8-9184-FD56457A6007}"/>
              </a:ext>
            </a:extLst>
          </p:cNvPr>
          <p:cNvCxnSpPr>
            <a:cxnSpLocks/>
          </p:cNvCxnSpPr>
          <p:nvPr/>
        </p:nvCxnSpPr>
        <p:spPr>
          <a:xfrm flipH="1">
            <a:off x="952091" y="2008135"/>
            <a:ext cx="3089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B06CA30C-51A8-4E82-89BF-0E545F1FFD16}"/>
              </a:ext>
            </a:extLst>
          </p:cNvPr>
          <p:cNvCxnSpPr>
            <a:cxnSpLocks/>
          </p:cNvCxnSpPr>
          <p:nvPr/>
        </p:nvCxnSpPr>
        <p:spPr>
          <a:xfrm flipH="1">
            <a:off x="971661" y="1812442"/>
            <a:ext cx="25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F459B264-8D21-4B5A-9C8E-5C69F3AF9DD1}"/>
              </a:ext>
            </a:extLst>
          </p:cNvPr>
          <p:cNvCxnSpPr>
            <a:cxnSpLocks/>
          </p:cNvCxnSpPr>
          <p:nvPr/>
        </p:nvCxnSpPr>
        <p:spPr>
          <a:xfrm flipV="1">
            <a:off x="3542633" y="1180165"/>
            <a:ext cx="893706" cy="2830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橢圓 41">
            <a:extLst>
              <a:ext uri="{FF2B5EF4-FFF2-40B4-BE49-F238E27FC236}">
                <a16:creationId xmlns:a16="http://schemas.microsoft.com/office/drawing/2014/main" id="{AFA597CA-F183-429E-87D0-7B0D2E8C6FAF}"/>
              </a:ext>
            </a:extLst>
          </p:cNvPr>
          <p:cNvSpPr/>
          <p:nvPr/>
        </p:nvSpPr>
        <p:spPr>
          <a:xfrm>
            <a:off x="1989070" y="1836208"/>
            <a:ext cx="157603" cy="1202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9"/>
          </a:p>
        </p:txBody>
      </p:sp>
      <p:sp>
        <p:nvSpPr>
          <p:cNvPr id="43" name="橢圓 42">
            <a:extLst>
              <a:ext uri="{FF2B5EF4-FFF2-40B4-BE49-F238E27FC236}">
                <a16:creationId xmlns:a16="http://schemas.microsoft.com/office/drawing/2014/main" id="{1B48BE95-24A7-43B6-9DDE-95E7A7E5D738}"/>
              </a:ext>
            </a:extLst>
          </p:cNvPr>
          <p:cNvSpPr/>
          <p:nvPr/>
        </p:nvSpPr>
        <p:spPr>
          <a:xfrm>
            <a:off x="2555890" y="1836208"/>
            <a:ext cx="157603" cy="1202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9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BC7D878C-81B5-450D-ACC3-08A19B7566E1}"/>
              </a:ext>
            </a:extLst>
          </p:cNvPr>
          <p:cNvSpPr/>
          <p:nvPr/>
        </p:nvSpPr>
        <p:spPr>
          <a:xfrm>
            <a:off x="11624305" y="1138680"/>
            <a:ext cx="547937" cy="56946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799" dirty="0">
                <a:solidFill>
                  <a:schemeClr val="tx1"/>
                </a:solidFill>
              </a:rPr>
              <a:t>籃球場</a:t>
            </a:r>
          </a:p>
        </p:txBody>
      </p:sp>
      <p:cxnSp>
        <p:nvCxnSpPr>
          <p:cNvPr id="102" name="直線單箭頭接點 101">
            <a:extLst>
              <a:ext uri="{FF2B5EF4-FFF2-40B4-BE49-F238E27FC236}">
                <a16:creationId xmlns:a16="http://schemas.microsoft.com/office/drawing/2014/main" id="{EBA2021B-7CD7-4855-B7B0-61EDB3E4BFC5}"/>
              </a:ext>
            </a:extLst>
          </p:cNvPr>
          <p:cNvCxnSpPr>
            <a:cxnSpLocks/>
          </p:cNvCxnSpPr>
          <p:nvPr/>
        </p:nvCxnSpPr>
        <p:spPr>
          <a:xfrm>
            <a:off x="5249829" y="3330482"/>
            <a:ext cx="0" cy="34820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橢圓 114">
            <a:extLst>
              <a:ext uri="{FF2B5EF4-FFF2-40B4-BE49-F238E27FC236}">
                <a16:creationId xmlns:a16="http://schemas.microsoft.com/office/drawing/2014/main" id="{17F21DAD-2D55-411F-B913-53DA040BD095}"/>
              </a:ext>
            </a:extLst>
          </p:cNvPr>
          <p:cNvSpPr/>
          <p:nvPr/>
        </p:nvSpPr>
        <p:spPr>
          <a:xfrm>
            <a:off x="153049" y="1994562"/>
            <a:ext cx="972870" cy="225243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400" dirty="0">
                <a:solidFill>
                  <a:srgbClr val="FF0000"/>
                </a:solidFill>
                <a:latin typeface="思源黑體 HW" panose="020B0800000000000000" pitchFamily="34" charset="-120"/>
                <a:ea typeface="思源黑體 HW" panose="020B0800000000000000" pitchFamily="34" charset="-120"/>
              </a:rPr>
              <a:t>緊急救護組</a:t>
            </a:r>
          </a:p>
        </p:txBody>
      </p:sp>
      <p:sp>
        <p:nvSpPr>
          <p:cNvPr id="117" name="橢圓 116">
            <a:extLst>
              <a:ext uri="{FF2B5EF4-FFF2-40B4-BE49-F238E27FC236}">
                <a16:creationId xmlns:a16="http://schemas.microsoft.com/office/drawing/2014/main" id="{90272E3D-3679-480F-ADDE-B5E53BFF8817}"/>
              </a:ext>
            </a:extLst>
          </p:cNvPr>
          <p:cNvSpPr/>
          <p:nvPr/>
        </p:nvSpPr>
        <p:spPr>
          <a:xfrm>
            <a:off x="4220673" y="4502619"/>
            <a:ext cx="435985" cy="911957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思源黑體" panose="020B0800000000000000" pitchFamily="34" charset="-120"/>
                <a:ea typeface="思源黑體" panose="020B0800000000000000" pitchFamily="34" charset="-120"/>
              </a:rPr>
              <a:t>通報組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BB27EA2E-795F-45DD-8F28-ACB05C0690A2}"/>
              </a:ext>
            </a:extLst>
          </p:cNvPr>
          <p:cNvSpPr/>
          <p:nvPr/>
        </p:nvSpPr>
        <p:spPr>
          <a:xfrm>
            <a:off x="5012693" y="67989"/>
            <a:ext cx="6672240" cy="593651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799" dirty="0">
                <a:solidFill>
                  <a:schemeClr val="tx1"/>
                </a:solidFill>
                <a:latin typeface="思源黑體 HW" panose="020B0800000000000000" pitchFamily="34" charset="-120"/>
                <a:ea typeface="思源黑體 HW" panose="020B0800000000000000" pitchFamily="34" charset="-120"/>
              </a:rPr>
              <a:t>113-1</a:t>
            </a:r>
            <a:r>
              <a:rPr lang="zh-TW" altLang="en-US" sz="2799" dirty="0">
                <a:solidFill>
                  <a:schemeClr val="tx1"/>
                </a:solidFill>
                <a:latin typeface="思源黑體 HW" panose="020B0800000000000000" pitchFamily="34" charset="-120"/>
                <a:ea typeface="思源黑體 HW" panose="020B0800000000000000" pitchFamily="34" charset="-120"/>
              </a:rPr>
              <a:t>防災演練 </a:t>
            </a:r>
            <a:r>
              <a:rPr lang="en-US" altLang="zh-TW" sz="2799" dirty="0">
                <a:solidFill>
                  <a:schemeClr val="tx1"/>
                </a:solidFill>
                <a:latin typeface="思源黑體 HW" panose="020B0800000000000000" pitchFamily="34" charset="-120"/>
                <a:ea typeface="思源黑體 HW" panose="020B0800000000000000" pitchFamily="34" charset="-120"/>
              </a:rPr>
              <a:t>(9/11</a:t>
            </a:r>
            <a:r>
              <a:rPr lang="zh-TW" altLang="en-US" sz="2799" dirty="0">
                <a:solidFill>
                  <a:schemeClr val="tx1"/>
                </a:solidFill>
                <a:latin typeface="思源黑體 HW" panose="020B0800000000000000" pitchFamily="34" charset="-120"/>
                <a:ea typeface="思源黑體 HW" panose="020B0800000000000000" pitchFamily="34" charset="-120"/>
              </a:rPr>
              <a:t>、</a:t>
            </a:r>
            <a:r>
              <a:rPr lang="en-US" altLang="zh-TW" sz="2799">
                <a:solidFill>
                  <a:schemeClr val="tx1"/>
                </a:solidFill>
                <a:latin typeface="思源黑體 HW" panose="020B0800000000000000" pitchFamily="34" charset="-120"/>
                <a:ea typeface="思源黑體 HW" panose="020B0800000000000000" pitchFamily="34" charset="-120"/>
              </a:rPr>
              <a:t>9/20)</a:t>
            </a:r>
            <a:endParaRPr lang="zh-TW" altLang="en-US" sz="2799" dirty="0">
              <a:solidFill>
                <a:schemeClr val="tx1"/>
              </a:solidFill>
              <a:latin typeface="思源黑體 HW" panose="020B0800000000000000" pitchFamily="34" charset="-120"/>
              <a:ea typeface="思源黑體 HW" panose="020B0800000000000000" pitchFamily="34" charset="-120"/>
            </a:endParaRPr>
          </a:p>
        </p:txBody>
      </p:sp>
      <p:sp>
        <p:nvSpPr>
          <p:cNvPr id="57" name="橢圓 56">
            <a:extLst>
              <a:ext uri="{FF2B5EF4-FFF2-40B4-BE49-F238E27FC236}">
                <a16:creationId xmlns:a16="http://schemas.microsoft.com/office/drawing/2014/main" id="{03B8992B-18B0-4D64-B27D-080D16A22759}"/>
              </a:ext>
            </a:extLst>
          </p:cNvPr>
          <p:cNvSpPr/>
          <p:nvPr/>
        </p:nvSpPr>
        <p:spPr>
          <a:xfrm>
            <a:off x="4403032" y="1443424"/>
            <a:ext cx="333528" cy="95968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思源黑體" panose="020B0800000000000000" pitchFamily="34" charset="-120"/>
                <a:ea typeface="思源黑體" panose="020B0800000000000000" pitchFamily="34" charset="-120"/>
              </a:rPr>
              <a:t>避難引導組</a:t>
            </a:r>
          </a:p>
        </p:txBody>
      </p:sp>
      <p:sp>
        <p:nvSpPr>
          <p:cNvPr id="58" name="橢圓 57">
            <a:extLst>
              <a:ext uri="{FF2B5EF4-FFF2-40B4-BE49-F238E27FC236}">
                <a16:creationId xmlns:a16="http://schemas.microsoft.com/office/drawing/2014/main" id="{FF4EED4D-38EB-4568-BFD4-86621479EC13}"/>
              </a:ext>
            </a:extLst>
          </p:cNvPr>
          <p:cNvSpPr/>
          <p:nvPr/>
        </p:nvSpPr>
        <p:spPr>
          <a:xfrm>
            <a:off x="4045971" y="2107183"/>
            <a:ext cx="333528" cy="811576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思源黑體" panose="020B0800000000000000" pitchFamily="34" charset="-120"/>
                <a:ea typeface="思源黑體" panose="020B0800000000000000" pitchFamily="34" charset="-120"/>
              </a:rPr>
              <a:t>安全防護組</a:t>
            </a:r>
          </a:p>
        </p:txBody>
      </p:sp>
      <p:sp>
        <p:nvSpPr>
          <p:cNvPr id="59" name="橢圓 58">
            <a:extLst>
              <a:ext uri="{FF2B5EF4-FFF2-40B4-BE49-F238E27FC236}">
                <a16:creationId xmlns:a16="http://schemas.microsoft.com/office/drawing/2014/main" id="{89FA7627-9382-4D65-8A33-677D0B6BB370}"/>
              </a:ext>
            </a:extLst>
          </p:cNvPr>
          <p:cNvSpPr/>
          <p:nvPr/>
        </p:nvSpPr>
        <p:spPr>
          <a:xfrm>
            <a:off x="4511624" y="2481716"/>
            <a:ext cx="333528" cy="67038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思源黑體" panose="020B0800000000000000" pitchFamily="34" charset="-120"/>
                <a:ea typeface="思源黑體" panose="020B0800000000000000" pitchFamily="34" charset="-120"/>
              </a:rPr>
              <a:t>搶救組</a:t>
            </a: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1103BD20-7B9B-48C6-BD5E-FE2F99EB538F}"/>
              </a:ext>
            </a:extLst>
          </p:cNvPr>
          <p:cNvSpPr/>
          <p:nvPr/>
        </p:nvSpPr>
        <p:spPr>
          <a:xfrm>
            <a:off x="7737030" y="1050249"/>
            <a:ext cx="746426" cy="226441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思源黑體" panose="020B0800000000000000" pitchFamily="34" charset="-120"/>
                <a:ea typeface="思源黑體" panose="020B0800000000000000" pitchFamily="34" charset="-120"/>
              </a:rPr>
              <a:t>入口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08A6FE3B-DDAE-4A1E-ACBD-3C92A1DDA6E6}"/>
              </a:ext>
            </a:extLst>
          </p:cNvPr>
          <p:cNvSpPr/>
          <p:nvPr/>
        </p:nvSpPr>
        <p:spPr>
          <a:xfrm>
            <a:off x="3107178" y="5414809"/>
            <a:ext cx="746426" cy="226441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思源黑體" panose="020B0800000000000000" pitchFamily="34" charset="-120"/>
                <a:ea typeface="思源黑體" panose="020B0800000000000000" pitchFamily="34" charset="-120"/>
              </a:rPr>
              <a:t>入口</a:t>
            </a:r>
          </a:p>
        </p:txBody>
      </p: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72D31D02-0638-4CB9-A56C-1C05793E8AD2}"/>
              </a:ext>
            </a:extLst>
          </p:cNvPr>
          <p:cNvSpPr/>
          <p:nvPr/>
        </p:nvSpPr>
        <p:spPr>
          <a:xfrm>
            <a:off x="5713567" y="3234030"/>
            <a:ext cx="4963354" cy="3393254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799" dirty="0">
                <a:solidFill>
                  <a:schemeClr val="tx1"/>
                </a:solidFill>
                <a:latin typeface="思源黑體 HW" panose="020B0800000000000000" pitchFamily="34" charset="-120"/>
                <a:ea typeface="思源黑體 HW" panose="020B0800000000000000" pitchFamily="34" charset="-120"/>
              </a:rPr>
              <a:t>先到的班級先往長春路方向，</a:t>
            </a:r>
            <a:endParaRPr lang="en-US" altLang="zh-TW" sz="2799" dirty="0">
              <a:solidFill>
                <a:schemeClr val="tx1"/>
              </a:solidFill>
              <a:latin typeface="思源黑體 HW" panose="020B0800000000000000" pitchFamily="34" charset="-120"/>
              <a:ea typeface="思源黑體 HW" panose="020B0800000000000000" pitchFamily="34" charset="-120"/>
            </a:endParaRPr>
          </a:p>
          <a:p>
            <a:pPr algn="ctr"/>
            <a:r>
              <a:rPr lang="zh-TW" altLang="en-US" sz="2799" dirty="0">
                <a:solidFill>
                  <a:schemeClr val="tx1"/>
                </a:solidFill>
                <a:latin typeface="思源黑體 HW" panose="020B0800000000000000" pitchFamily="34" charset="-120"/>
                <a:ea typeface="思源黑體 HW" panose="020B0800000000000000" pitchFamily="34" charset="-120"/>
              </a:rPr>
              <a:t>各班一路縱隊坐下點名</a:t>
            </a:r>
            <a:endParaRPr lang="en-US" altLang="zh-TW" sz="2799" dirty="0">
              <a:solidFill>
                <a:schemeClr val="tx1"/>
              </a:solidFill>
              <a:latin typeface="思源黑體 HW" panose="020B0800000000000000" pitchFamily="34" charset="-120"/>
              <a:ea typeface="思源黑體 HW" panose="020B0800000000000000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2D4F844-D7AA-4C5B-833C-5802288D98C6}"/>
              </a:ext>
            </a:extLst>
          </p:cNvPr>
          <p:cNvSpPr txBox="1"/>
          <p:nvPr/>
        </p:nvSpPr>
        <p:spPr>
          <a:xfrm>
            <a:off x="5993668" y="2902234"/>
            <a:ext cx="428324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707</a:t>
            </a:r>
            <a:endParaRPr lang="zh-TW" altLang="en-US" sz="1200" dirty="0"/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299E200A-472D-43AE-91E4-6B1EDE10EDE9}"/>
              </a:ext>
            </a:extLst>
          </p:cNvPr>
          <p:cNvSpPr txBox="1"/>
          <p:nvPr/>
        </p:nvSpPr>
        <p:spPr>
          <a:xfrm>
            <a:off x="5970074" y="2602172"/>
            <a:ext cx="428324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807</a:t>
            </a:r>
            <a:endParaRPr lang="zh-TW" altLang="en-US" sz="1200" dirty="0"/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C09D8F92-FB1F-45FA-8F4E-FEEAC3495D54}"/>
              </a:ext>
            </a:extLst>
          </p:cNvPr>
          <p:cNvSpPr txBox="1"/>
          <p:nvPr/>
        </p:nvSpPr>
        <p:spPr>
          <a:xfrm>
            <a:off x="5970074" y="2273169"/>
            <a:ext cx="428324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907</a:t>
            </a:r>
            <a:endParaRPr lang="zh-TW" altLang="en-US" sz="1200" dirty="0"/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ABAF63E2-BF83-4D7E-835D-ACA8B9B00D9A}"/>
              </a:ext>
            </a:extLst>
          </p:cNvPr>
          <p:cNvSpPr txBox="1"/>
          <p:nvPr/>
        </p:nvSpPr>
        <p:spPr>
          <a:xfrm>
            <a:off x="5982640" y="1936399"/>
            <a:ext cx="428324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116</a:t>
            </a:r>
            <a:endParaRPr lang="zh-TW" altLang="en-US" sz="1200" dirty="0"/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9E8DAEE6-57EC-4ADF-A39B-1D344D97F5E2}"/>
              </a:ext>
            </a:extLst>
          </p:cNvPr>
          <p:cNvSpPr txBox="1"/>
          <p:nvPr/>
        </p:nvSpPr>
        <p:spPr>
          <a:xfrm>
            <a:off x="5993668" y="1595184"/>
            <a:ext cx="428324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216</a:t>
            </a:r>
            <a:endParaRPr lang="zh-TW" altLang="en-US" sz="1200" dirty="0"/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2D3BCCFB-1E39-4BD5-B5BB-2C433D1AFFD4}"/>
              </a:ext>
            </a:extLst>
          </p:cNvPr>
          <p:cNvSpPr txBox="1"/>
          <p:nvPr/>
        </p:nvSpPr>
        <p:spPr>
          <a:xfrm>
            <a:off x="5993829" y="1258414"/>
            <a:ext cx="428324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316</a:t>
            </a:r>
            <a:endParaRPr lang="zh-TW" altLang="en-US" sz="1200" dirty="0"/>
          </a:p>
        </p:txBody>
      </p:sp>
      <p:sp>
        <p:nvSpPr>
          <p:cNvPr id="20" name="語音泡泡: 矩形 19">
            <a:extLst>
              <a:ext uri="{FF2B5EF4-FFF2-40B4-BE49-F238E27FC236}">
                <a16:creationId xmlns:a16="http://schemas.microsoft.com/office/drawing/2014/main" id="{8501298C-7142-4742-85A4-F6BF4CFDC0A6}"/>
              </a:ext>
            </a:extLst>
          </p:cNvPr>
          <p:cNvSpPr/>
          <p:nvPr/>
        </p:nvSpPr>
        <p:spPr>
          <a:xfrm>
            <a:off x="5788109" y="1185528"/>
            <a:ext cx="777380" cy="2025439"/>
          </a:xfrm>
          <a:prstGeom prst="wedgeRectCallout">
            <a:avLst>
              <a:gd name="adj1" fmla="val 91397"/>
              <a:gd name="adj2" fmla="val 7413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5726D1B3-90D3-4929-ABD8-4415E0EC0E85}"/>
              </a:ext>
            </a:extLst>
          </p:cNvPr>
          <p:cNvSpPr txBox="1"/>
          <p:nvPr/>
        </p:nvSpPr>
        <p:spPr>
          <a:xfrm>
            <a:off x="6886199" y="2147760"/>
            <a:ext cx="2909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6</a:t>
            </a:r>
            <a:r>
              <a:rPr lang="zh-TW" altLang="en-US" dirty="0"/>
              <a:t>個班級依照所排位置排列</a:t>
            </a:r>
          </a:p>
        </p:txBody>
      </p:sp>
    </p:spTree>
    <p:extLst>
      <p:ext uri="{BB962C8B-B14F-4D97-AF65-F5344CB8AC3E}">
        <p14:creationId xmlns:p14="http://schemas.microsoft.com/office/powerpoint/2010/main" val="30148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ç¶²ç«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399" y="229751"/>
            <a:ext cx="3704260" cy="86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副標題 2"/>
          <p:cNvSpPr>
            <a:spLocks noGrp="1"/>
          </p:cNvSpPr>
          <p:nvPr>
            <p:ph type="subTitle" idx="1"/>
          </p:nvPr>
        </p:nvSpPr>
        <p:spPr>
          <a:xfrm>
            <a:off x="767408" y="236640"/>
            <a:ext cx="7848600" cy="11430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6000" b="1" dirty="0">
                <a:solidFill>
                  <a:srgbClr val="FF0000"/>
                </a:solidFill>
              </a:rPr>
              <a:t>授課老師協助點名</a:t>
            </a:r>
          </a:p>
        </p:txBody>
      </p:sp>
      <p:sp>
        <p:nvSpPr>
          <p:cNvPr id="6" name="副標題 2"/>
          <p:cNvSpPr txBox="1">
            <a:spLocks/>
          </p:cNvSpPr>
          <p:nvPr/>
        </p:nvSpPr>
        <p:spPr>
          <a:xfrm>
            <a:off x="-96688" y="229751"/>
            <a:ext cx="9216752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6000" b="1" dirty="0">
              <a:solidFill>
                <a:srgbClr val="FF000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786" y="1303362"/>
            <a:ext cx="7939236" cy="529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8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cut/>
      </p:transition>
    </mc:Choice>
    <mc:Fallback xmlns="">
      <p:transition spd="slow" advClick="0" advTm="4000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物件 7">
            <a:extLst>
              <a:ext uri="{FF2B5EF4-FFF2-40B4-BE49-F238E27FC236}">
                <a16:creationId xmlns:a16="http://schemas.microsoft.com/office/drawing/2014/main" id="{157F626C-FB7E-43BC-9F94-6F99BE58EB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5264" y="184151"/>
          <a:ext cx="6550025" cy="451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Document" r:id="rId3" imgW="6105053" imgH="4217315" progId="Word.Document.12">
                  <p:embed/>
                </p:oleObj>
              </mc:Choice>
              <mc:Fallback>
                <p:oleObj name="Document" r:id="rId3" imgW="6105053" imgH="4217315" progId="Word.Document.12">
                  <p:embed/>
                  <p:pic>
                    <p:nvPicPr>
                      <p:cNvPr id="8" name="物件 7">
                        <a:extLst>
                          <a:ext uri="{FF2B5EF4-FFF2-40B4-BE49-F238E27FC236}">
                            <a16:creationId xmlns:a16="http://schemas.microsoft.com/office/drawing/2014/main" id="{157F626C-FB7E-43BC-9F94-6F99BE58EB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264" y="184151"/>
                        <a:ext cx="6550025" cy="4519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物件 8">
            <a:extLst>
              <a:ext uri="{FF2B5EF4-FFF2-40B4-BE49-F238E27FC236}">
                <a16:creationId xmlns:a16="http://schemas.microsoft.com/office/drawing/2014/main" id="{6D01E96A-18FB-4279-ABD4-A34B6BACC2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84927" y="2989263"/>
          <a:ext cx="5591175" cy="384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Document" r:id="rId5" imgW="6105053" imgH="4204018" progId="Word.Document.12">
                  <p:embed/>
                </p:oleObj>
              </mc:Choice>
              <mc:Fallback>
                <p:oleObj name="Document" r:id="rId5" imgW="6105053" imgH="4204018" progId="Word.Document.12">
                  <p:embed/>
                  <p:pic>
                    <p:nvPicPr>
                      <p:cNvPr id="9" name="物件 8">
                        <a:extLst>
                          <a:ext uri="{FF2B5EF4-FFF2-40B4-BE49-F238E27FC236}">
                            <a16:creationId xmlns:a16="http://schemas.microsoft.com/office/drawing/2014/main" id="{6D01E96A-18FB-4279-ABD4-A34B6BACC2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84927" y="2989263"/>
                        <a:ext cx="5591175" cy="384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字方塊 9">
            <a:extLst>
              <a:ext uri="{FF2B5EF4-FFF2-40B4-BE49-F238E27FC236}">
                <a16:creationId xmlns:a16="http://schemas.microsoft.com/office/drawing/2014/main" id="{192C9493-20A8-4A53-9BE8-74F6F4817648}"/>
              </a:ext>
            </a:extLst>
          </p:cNvPr>
          <p:cNvSpPr txBox="1"/>
          <p:nvPr/>
        </p:nvSpPr>
        <p:spPr>
          <a:xfrm>
            <a:off x="7464152" y="260648"/>
            <a:ext cx="3570208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副班長注意</a:t>
            </a:r>
            <a:r>
              <a:rPr lang="en-US" altLang="zh-TW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4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A4F440E-DFB4-495D-AB83-1938539CBD3A}"/>
              </a:ext>
            </a:extLst>
          </p:cNvPr>
          <p:cNvSpPr txBox="1"/>
          <p:nvPr/>
        </p:nvSpPr>
        <p:spPr>
          <a:xfrm>
            <a:off x="2135900" y="4797153"/>
            <a:ext cx="2236510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3200" dirty="0">
                <a:solidFill>
                  <a:srgbClr val="0070C0"/>
                </a:solidFill>
              </a:rPr>
              <a:t>有同學未到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826C4FE-ABF4-48D6-BD3A-E52EC300AE0F}"/>
              </a:ext>
            </a:extLst>
          </p:cNvPr>
          <p:cNvSpPr txBox="1"/>
          <p:nvPr/>
        </p:nvSpPr>
        <p:spPr>
          <a:xfrm>
            <a:off x="8267443" y="2420889"/>
            <a:ext cx="1826141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3200" dirty="0">
                <a:solidFill>
                  <a:srgbClr val="0070C0"/>
                </a:solidFill>
              </a:rPr>
              <a:t>全班到齊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D63B04A-9EF6-4920-92F8-47898D31E296}"/>
              </a:ext>
            </a:extLst>
          </p:cNvPr>
          <p:cNvSpPr txBox="1"/>
          <p:nvPr/>
        </p:nvSpPr>
        <p:spPr>
          <a:xfrm>
            <a:off x="6888088" y="1082235"/>
            <a:ext cx="508728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28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zh-TW" altLang="en-US" sz="2800" dirty="0">
                <a:solidFill>
                  <a:schemeClr val="accent6">
                    <a:lumMod val="75000"/>
                  </a:schemeClr>
                </a:solidFill>
              </a:rPr>
              <a:t>紅色、綠色點名單皆放在緊急避難包裡</a:t>
            </a:r>
            <a:r>
              <a:rPr lang="en-US" altLang="zh-TW" sz="28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zh-TW" alt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6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2037118"/>
            <a:ext cx="5661011" cy="42457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 descr="ç¶²ç«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399" y="229751"/>
            <a:ext cx="3704260" cy="86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副標題 2"/>
          <p:cNvSpPr>
            <a:spLocks noGrp="1"/>
          </p:cNvSpPr>
          <p:nvPr>
            <p:ph type="subTitle" idx="1"/>
          </p:nvPr>
        </p:nvSpPr>
        <p:spPr>
          <a:xfrm>
            <a:off x="1047309" y="332656"/>
            <a:ext cx="7848600" cy="11430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6000" b="1" dirty="0">
                <a:solidFill>
                  <a:srgbClr val="FF0000"/>
                </a:solidFill>
              </a:rPr>
              <a:t>通報組清查人數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1844824"/>
            <a:ext cx="5418956" cy="361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cut/>
      </p:transition>
    </mc:Choice>
    <mc:Fallback xmlns="">
      <p:transition spd="slow" advClick="0" advTm="4000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ç¶²ç«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013" y="79992"/>
            <a:ext cx="3704260" cy="86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副標題 2"/>
          <p:cNvSpPr>
            <a:spLocks noGrp="1"/>
          </p:cNvSpPr>
          <p:nvPr>
            <p:ph type="subTitle" idx="1"/>
          </p:nvPr>
        </p:nvSpPr>
        <p:spPr>
          <a:xfrm>
            <a:off x="611081" y="513267"/>
            <a:ext cx="7848600" cy="11430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6000" b="1" dirty="0">
                <a:solidFill>
                  <a:srgbClr val="FF0000"/>
                </a:solidFill>
              </a:rPr>
              <a:t>搶救組初期滅火處置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3865318-8CAE-440A-9A4D-29D288705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37" y="1578562"/>
            <a:ext cx="8469883" cy="476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2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cut/>
      </p:transition>
    </mc:Choice>
    <mc:Fallback xmlns="">
      <p:transition spd="slow" advClick="0" advTm="4000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ç¶²ç«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399" y="229751"/>
            <a:ext cx="3704260" cy="86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214754"/>
            <a:ext cx="7524328" cy="5643246"/>
          </a:xfrm>
          <a:prstGeom prst="rect">
            <a:avLst/>
          </a:prstGeom>
        </p:spPr>
      </p:pic>
      <p:sp>
        <p:nvSpPr>
          <p:cNvPr id="6" name="副標題 2"/>
          <p:cNvSpPr txBox="1">
            <a:spLocks/>
          </p:cNvSpPr>
          <p:nvPr/>
        </p:nvSpPr>
        <p:spPr>
          <a:xfrm>
            <a:off x="206829" y="259155"/>
            <a:ext cx="7848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6000" b="1" dirty="0">
                <a:solidFill>
                  <a:srgbClr val="FF0000"/>
                </a:solidFill>
              </a:rPr>
              <a:t>未授課師長於看台集合</a:t>
            </a:r>
          </a:p>
        </p:txBody>
      </p:sp>
    </p:spTree>
    <p:extLst>
      <p:ext uri="{BB962C8B-B14F-4D97-AF65-F5344CB8AC3E}">
        <p14:creationId xmlns:p14="http://schemas.microsoft.com/office/powerpoint/2010/main" val="19505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cut/>
      </p:transition>
    </mc:Choice>
    <mc:Fallback xmlns="">
      <p:transition spd="slow" advClick="0" advTm="4000"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ç¶²ç«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399" y="229751"/>
            <a:ext cx="3704260" cy="86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副標題 2"/>
          <p:cNvSpPr>
            <a:spLocks noGrp="1"/>
          </p:cNvSpPr>
          <p:nvPr>
            <p:ph type="subTitle" idx="1"/>
          </p:nvPr>
        </p:nvSpPr>
        <p:spPr>
          <a:xfrm>
            <a:off x="591526" y="249777"/>
            <a:ext cx="7488832" cy="1143000"/>
          </a:xfrm>
        </p:spPr>
        <p:txBody>
          <a:bodyPr rtlCol="0">
            <a:noAutofit/>
          </a:bodyPr>
          <a:lstStyle/>
          <a:p>
            <a:pPr rtl="0"/>
            <a:r>
              <a:rPr lang="zh-TW" altLang="en-US" sz="5400" b="1" dirty="0">
                <a:solidFill>
                  <a:srgbClr val="FF0000"/>
                </a:solidFill>
              </a:rPr>
              <a:t>安全防護組護送傷患</a:t>
            </a:r>
            <a:endParaRPr lang="en-US" altLang="zh-TW" sz="5400" b="1" dirty="0">
              <a:solidFill>
                <a:srgbClr val="FF0000"/>
              </a:solidFill>
            </a:endParaRPr>
          </a:p>
          <a:p>
            <a:pPr rtl="0"/>
            <a:r>
              <a:rPr lang="zh-TW" altLang="en-US" sz="5400" b="1" dirty="0">
                <a:solidFill>
                  <a:srgbClr val="FF0000"/>
                </a:solidFill>
              </a:rPr>
              <a:t>至排球場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912937"/>
            <a:ext cx="7200800" cy="482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5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cut/>
      </p:transition>
    </mc:Choice>
    <mc:Fallback xmlns="">
      <p:transition spd="slow" advClick="0" advTm="4000"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543" y="1865804"/>
            <a:ext cx="7568914" cy="501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ç¶²ç«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123" y="162640"/>
            <a:ext cx="3704260" cy="86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副標題 2"/>
          <p:cNvSpPr>
            <a:spLocks noGrp="1"/>
          </p:cNvSpPr>
          <p:nvPr>
            <p:ph type="subTitle" idx="1"/>
          </p:nvPr>
        </p:nvSpPr>
        <p:spPr>
          <a:xfrm>
            <a:off x="0" y="162640"/>
            <a:ext cx="8488541" cy="1143000"/>
          </a:xfrm>
        </p:spPr>
        <p:txBody>
          <a:bodyPr rtlCol="0">
            <a:noAutofit/>
          </a:bodyPr>
          <a:lstStyle/>
          <a:p>
            <a:pPr rtl="0"/>
            <a:r>
              <a:rPr lang="zh-TW" altLang="en-US" sz="5400" b="1" dirty="0">
                <a:solidFill>
                  <a:srgbClr val="FF0000"/>
                </a:solidFill>
              </a:rPr>
              <a:t>緊急救護組設置於排球場</a:t>
            </a:r>
            <a:endParaRPr lang="en-US" altLang="zh-TW" sz="5400" b="1" dirty="0">
              <a:solidFill>
                <a:srgbClr val="FF0000"/>
              </a:solidFill>
            </a:endParaRPr>
          </a:p>
          <a:p>
            <a:pPr rtl="0"/>
            <a:r>
              <a:rPr lang="zh-TW" altLang="en-US" sz="5400" b="1" dirty="0">
                <a:solidFill>
                  <a:srgbClr val="FF0000"/>
                </a:solidFill>
              </a:rPr>
              <a:t>安置傷患</a:t>
            </a:r>
          </a:p>
        </p:txBody>
      </p:sp>
    </p:spTree>
    <p:extLst>
      <p:ext uri="{BB962C8B-B14F-4D97-AF65-F5344CB8AC3E}">
        <p14:creationId xmlns:p14="http://schemas.microsoft.com/office/powerpoint/2010/main" val="118986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cut/>
      </p:transition>
    </mc:Choice>
    <mc:Fallback xmlns="">
      <p:transition spd="slow" advClick="0" advTm="4000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ç¶²ç«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399" y="229751"/>
            <a:ext cx="3704260" cy="86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352" y="1520347"/>
            <a:ext cx="9020746" cy="5337653"/>
          </a:xfrm>
          <a:prstGeom prst="rect">
            <a:avLst/>
          </a:prstGeom>
        </p:spPr>
      </p:pic>
      <p:sp>
        <p:nvSpPr>
          <p:cNvPr id="7" name="副標題 2"/>
          <p:cNvSpPr>
            <a:spLocks noGrp="1"/>
          </p:cNvSpPr>
          <p:nvPr>
            <p:ph type="subTitle" idx="1"/>
          </p:nvPr>
        </p:nvSpPr>
        <p:spPr>
          <a:xfrm>
            <a:off x="-655943" y="422540"/>
            <a:ext cx="7272808" cy="1143000"/>
          </a:xfrm>
        </p:spPr>
        <p:txBody>
          <a:bodyPr rtlCol="0">
            <a:noAutofit/>
          </a:bodyPr>
          <a:lstStyle/>
          <a:p>
            <a:pPr rtl="0"/>
            <a:r>
              <a:rPr lang="zh-TW" altLang="en-US" sz="4400" b="1" dirty="0">
                <a:solidFill>
                  <a:srgbClr val="FF0000"/>
                </a:solidFill>
              </a:rPr>
              <a:t>大同高中我的家        </a:t>
            </a:r>
            <a:endParaRPr lang="en-US" altLang="zh-TW" sz="4400" b="1" dirty="0">
              <a:solidFill>
                <a:srgbClr val="FF0000"/>
              </a:solidFill>
            </a:endParaRPr>
          </a:p>
          <a:p>
            <a:pPr rtl="0"/>
            <a:r>
              <a:rPr lang="zh-TW" altLang="en-US" sz="4400" b="1" dirty="0">
                <a:solidFill>
                  <a:srgbClr val="FF0000"/>
                </a:solidFill>
              </a:rPr>
              <a:t>平時演練不含糊</a:t>
            </a:r>
            <a:endParaRPr lang="en-US" altLang="zh-TW" sz="4400" b="1" dirty="0">
              <a:solidFill>
                <a:srgbClr val="FF0000"/>
              </a:solidFill>
            </a:endParaRPr>
          </a:p>
          <a:p>
            <a:pPr rtl="0"/>
            <a:r>
              <a:rPr lang="zh-TW" altLang="en-US" sz="4400" b="1" dirty="0">
                <a:solidFill>
                  <a:srgbClr val="FF0000"/>
                </a:solidFill>
              </a:rPr>
              <a:t>災害防救靠大家</a:t>
            </a:r>
          </a:p>
        </p:txBody>
      </p:sp>
    </p:spTree>
    <p:extLst>
      <p:ext uri="{BB962C8B-B14F-4D97-AF65-F5344CB8AC3E}">
        <p14:creationId xmlns:p14="http://schemas.microsoft.com/office/powerpoint/2010/main" val="259443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cut/>
      </p:transition>
    </mc:Choice>
    <mc:Fallback xmlns="">
      <p:transition spd="slow" advClick="0" advTm="4000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2E7253EA-4665-49C7-9763-4F47BB74B2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99" y="893"/>
            <a:ext cx="9141619" cy="6856214"/>
          </a:xfrm>
          <a:prstGeom prst="rect">
            <a:avLst/>
          </a:prstGeom>
        </p:spPr>
      </p:pic>
      <p:sp>
        <p:nvSpPr>
          <p:cNvPr id="63" name="語音泡泡: 矩形 62">
            <a:extLst>
              <a:ext uri="{FF2B5EF4-FFF2-40B4-BE49-F238E27FC236}">
                <a16:creationId xmlns:a16="http://schemas.microsoft.com/office/drawing/2014/main" id="{C936E49E-3502-4EED-9662-DB66DF950C2A}"/>
              </a:ext>
            </a:extLst>
          </p:cNvPr>
          <p:cNvSpPr/>
          <p:nvPr/>
        </p:nvSpPr>
        <p:spPr>
          <a:xfrm>
            <a:off x="7457459" y="5158780"/>
            <a:ext cx="2457333" cy="1490755"/>
          </a:xfrm>
          <a:prstGeom prst="wedgeRectCallout">
            <a:avLst>
              <a:gd name="adj1" fmla="val -20806"/>
              <a:gd name="adj2" fmla="val -89183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399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任課老師使用</a:t>
            </a:r>
            <a:endParaRPr lang="en-US" altLang="zh-TW" sz="2399" dirty="0">
              <a:solidFill>
                <a:schemeClr val="tx1"/>
              </a:solidFill>
              <a:latin typeface="思源黑体 HW" panose="020B0800000000000000" pitchFamily="34" charset="-128"/>
              <a:ea typeface="思源黑体 HW" panose="020B0800000000000000" pitchFamily="34" charset="-128"/>
            </a:endParaRPr>
          </a:p>
          <a:p>
            <a:pPr algn="ctr"/>
            <a:r>
              <a:rPr lang="zh-TW" altLang="en-US" sz="2399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防災安全帽</a:t>
            </a:r>
            <a:endParaRPr lang="en-US" altLang="zh-TW" sz="2399" dirty="0">
              <a:solidFill>
                <a:schemeClr val="tx1"/>
              </a:solidFill>
              <a:latin typeface="思源黑体 HW" panose="020B0800000000000000" pitchFamily="34" charset="-128"/>
              <a:ea typeface="思源黑体 HW" panose="020B0800000000000000" pitchFamily="34" charset="-128"/>
            </a:endParaRPr>
          </a:p>
          <a:p>
            <a:pPr algn="ctr"/>
            <a:r>
              <a:rPr lang="en-US" altLang="zh-TW" sz="2399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(</a:t>
            </a:r>
            <a:r>
              <a:rPr lang="zh-TW" altLang="en-US" sz="2399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圖示</a:t>
            </a:r>
            <a:r>
              <a:rPr lang="en-US" altLang="zh-TW" sz="2399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:101</a:t>
            </a:r>
            <a:r>
              <a:rPr lang="zh-TW" altLang="en-US" sz="2399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班</a:t>
            </a:r>
            <a:r>
              <a:rPr lang="en-US" altLang="zh-TW" sz="2399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)</a:t>
            </a:r>
          </a:p>
          <a:p>
            <a:pPr algn="ctr"/>
            <a:endParaRPr lang="zh-TW" altLang="en-US" sz="1799" dirty="0">
              <a:solidFill>
                <a:schemeClr val="tx1"/>
              </a:solidFill>
            </a:endParaRPr>
          </a:p>
        </p:txBody>
      </p:sp>
      <p:sp>
        <p:nvSpPr>
          <p:cNvPr id="65" name="語音泡泡: 矩形 64">
            <a:extLst>
              <a:ext uri="{FF2B5EF4-FFF2-40B4-BE49-F238E27FC236}">
                <a16:creationId xmlns:a16="http://schemas.microsoft.com/office/drawing/2014/main" id="{A588D740-6D02-4FF4-87B4-1E8278D1C1EA}"/>
              </a:ext>
            </a:extLst>
          </p:cNvPr>
          <p:cNvSpPr/>
          <p:nvPr/>
        </p:nvSpPr>
        <p:spPr>
          <a:xfrm>
            <a:off x="3022237" y="4480846"/>
            <a:ext cx="2457333" cy="1490755"/>
          </a:xfrm>
          <a:prstGeom prst="wedgeRectCallout">
            <a:avLst>
              <a:gd name="adj1" fmla="val -20806"/>
              <a:gd name="adj2" fmla="val -89183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399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緊急避難包</a:t>
            </a:r>
            <a:endParaRPr lang="en-US" altLang="zh-TW" sz="2399" dirty="0">
              <a:solidFill>
                <a:schemeClr val="tx1"/>
              </a:solidFill>
              <a:latin typeface="思源黑体 HW" panose="020B0800000000000000" pitchFamily="34" charset="-128"/>
              <a:ea typeface="思源黑体 HW" panose="020B0800000000000000" pitchFamily="34" charset="-128"/>
            </a:endParaRPr>
          </a:p>
          <a:p>
            <a:pPr algn="ctr"/>
            <a:r>
              <a:rPr lang="en-US" altLang="zh-TW" sz="2399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(</a:t>
            </a:r>
            <a:r>
              <a:rPr lang="zh-TW" altLang="en-US" sz="2399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由班長攜帶</a:t>
            </a:r>
            <a:r>
              <a:rPr lang="en-US" altLang="zh-TW" sz="2399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)</a:t>
            </a:r>
          </a:p>
          <a:p>
            <a:pPr algn="ctr"/>
            <a:endParaRPr lang="zh-TW" altLang="en-US" sz="1799" dirty="0">
              <a:solidFill>
                <a:schemeClr val="tx1"/>
              </a:solidFill>
            </a:endParaRPr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1DA1521B-F5F2-4EA0-BF83-EBC2D93FBC00}"/>
              </a:ext>
            </a:extLst>
          </p:cNvPr>
          <p:cNvSpPr/>
          <p:nvPr/>
        </p:nvSpPr>
        <p:spPr>
          <a:xfrm>
            <a:off x="1589" y="894"/>
            <a:ext cx="4355383" cy="593651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799" dirty="0">
                <a:solidFill>
                  <a:schemeClr val="tx1"/>
                </a:solidFill>
                <a:latin typeface="思源黑體 HW" panose="020B0800000000000000" pitchFamily="34" charset="-120"/>
                <a:ea typeface="思源黑體 HW" panose="020B0800000000000000" pitchFamily="34" charset="-120"/>
              </a:rPr>
              <a:t>各班教室講桌配置</a:t>
            </a:r>
          </a:p>
        </p:txBody>
      </p:sp>
    </p:spTree>
    <p:extLst>
      <p:ext uri="{BB962C8B-B14F-4D97-AF65-F5344CB8AC3E}">
        <p14:creationId xmlns:p14="http://schemas.microsoft.com/office/powerpoint/2010/main" val="100894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441C5D09-E0CB-4698-8082-1EEF6D1D72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2349" y="884130"/>
            <a:ext cx="6856214" cy="5142161"/>
          </a:xfrm>
          <a:prstGeom prst="rect">
            <a:avLst/>
          </a:prstGeom>
        </p:spPr>
      </p:pic>
      <p:sp>
        <p:nvSpPr>
          <p:cNvPr id="2" name="矩形: 圓角 1">
            <a:extLst>
              <a:ext uri="{FF2B5EF4-FFF2-40B4-BE49-F238E27FC236}">
                <a16:creationId xmlns:a16="http://schemas.microsoft.com/office/drawing/2014/main" id="{614B0971-52DE-4905-A436-35F7FDED0B58}"/>
              </a:ext>
            </a:extLst>
          </p:cNvPr>
          <p:cNvSpPr/>
          <p:nvPr/>
        </p:nvSpPr>
        <p:spPr>
          <a:xfrm>
            <a:off x="5050445" y="4688069"/>
            <a:ext cx="2968930" cy="214282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9"/>
          </a:p>
        </p:txBody>
      </p:sp>
      <p:sp>
        <p:nvSpPr>
          <p:cNvPr id="3" name="語音泡泡: 矩形 2">
            <a:extLst>
              <a:ext uri="{FF2B5EF4-FFF2-40B4-BE49-F238E27FC236}">
                <a16:creationId xmlns:a16="http://schemas.microsoft.com/office/drawing/2014/main" id="{7CF9AE24-21DF-4468-9791-FF8F143BAF68}"/>
              </a:ext>
            </a:extLst>
          </p:cNvPr>
          <p:cNvSpPr/>
          <p:nvPr/>
        </p:nvSpPr>
        <p:spPr>
          <a:xfrm>
            <a:off x="655758" y="1896312"/>
            <a:ext cx="3212146" cy="2027511"/>
          </a:xfrm>
          <a:prstGeom prst="wedgeRectCallout">
            <a:avLst>
              <a:gd name="adj1" fmla="val 84650"/>
              <a:gd name="adj2" fmla="val 102211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399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統一放置於講桌下方</a:t>
            </a:r>
            <a:endParaRPr lang="en-US" altLang="zh-TW" sz="2399" dirty="0">
              <a:solidFill>
                <a:schemeClr val="tx1"/>
              </a:solidFill>
              <a:latin typeface="思源黑体 HW" panose="020B0800000000000000" pitchFamily="34" charset="-128"/>
              <a:ea typeface="思源黑体 HW" panose="020B0800000000000000" pitchFamily="34" charset="-128"/>
            </a:endParaRPr>
          </a:p>
          <a:p>
            <a:pPr algn="ctr"/>
            <a:endParaRPr lang="zh-TW" altLang="en-US" sz="1799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46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語音泡泡: 矩形 2">
            <a:extLst>
              <a:ext uri="{FF2B5EF4-FFF2-40B4-BE49-F238E27FC236}">
                <a16:creationId xmlns:a16="http://schemas.microsoft.com/office/drawing/2014/main" id="{7CF9AE24-21DF-4468-9791-FF8F143BAF68}"/>
              </a:ext>
            </a:extLst>
          </p:cNvPr>
          <p:cNvSpPr/>
          <p:nvPr/>
        </p:nvSpPr>
        <p:spPr>
          <a:xfrm>
            <a:off x="407368" y="2060849"/>
            <a:ext cx="3212146" cy="2027511"/>
          </a:xfrm>
          <a:prstGeom prst="wedgeRectCallout">
            <a:avLst>
              <a:gd name="adj1" fmla="val 73684"/>
              <a:gd name="adj2" fmla="val 20308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599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緊急避難包</a:t>
            </a:r>
            <a:endParaRPr lang="en-US" altLang="zh-TW" sz="3599" dirty="0">
              <a:solidFill>
                <a:schemeClr val="tx1"/>
              </a:solidFill>
              <a:latin typeface="思源黑体 HW" panose="020B0800000000000000" pitchFamily="34" charset="-128"/>
              <a:ea typeface="思源黑体 HW" panose="020B0800000000000000" pitchFamily="34" charset="-128"/>
            </a:endParaRPr>
          </a:p>
          <a:p>
            <a:pPr algn="ctr"/>
            <a:r>
              <a:rPr lang="zh-TW" altLang="en-US" sz="3599" dirty="0">
                <a:solidFill>
                  <a:schemeClr val="tx1"/>
                </a:solidFill>
                <a:latin typeface="思源黑体 HW" panose="020B0800000000000000" pitchFamily="34" charset="-128"/>
                <a:ea typeface="思源黑体 HW" panose="020B0800000000000000" pitchFamily="34" charset="-128"/>
              </a:rPr>
              <a:t>內容物品</a:t>
            </a:r>
            <a:endParaRPr lang="en-US" altLang="zh-TW" sz="3599" dirty="0">
              <a:solidFill>
                <a:schemeClr val="tx1"/>
              </a:solidFill>
              <a:latin typeface="思源黑体 HW" panose="020B0800000000000000" pitchFamily="34" charset="-128"/>
              <a:ea typeface="思源黑体 HW" panose="020B0800000000000000" pitchFamily="34" charset="-128"/>
            </a:endParaRPr>
          </a:p>
          <a:p>
            <a:pPr algn="ctr"/>
            <a:endParaRPr lang="zh-TW" altLang="en-US" sz="1799" dirty="0">
              <a:solidFill>
                <a:schemeClr val="tx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69A4EE0-5CAD-4F83-9CF7-47225FD4A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72667" y="-136397"/>
            <a:ext cx="5352926" cy="713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AC045B3-6143-4DA2-B64C-71553D5AC7BB}"/>
              </a:ext>
            </a:extLst>
          </p:cNvPr>
          <p:cNvSpPr/>
          <p:nvPr/>
        </p:nvSpPr>
        <p:spPr>
          <a:xfrm>
            <a:off x="3287689" y="2420889"/>
            <a:ext cx="428835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演練流程</a:t>
            </a:r>
          </a:p>
        </p:txBody>
      </p:sp>
      <p:pic>
        <p:nvPicPr>
          <p:cNvPr id="4" name="圖形 3" descr="一群人">
            <a:extLst>
              <a:ext uri="{FF2B5EF4-FFF2-40B4-BE49-F238E27FC236}">
                <a16:creationId xmlns:a16="http://schemas.microsoft.com/office/drawing/2014/main" id="{F323F725-A3CF-412A-8B29-8B254183A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56240" y="3168263"/>
            <a:ext cx="3193504" cy="319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196752"/>
            <a:ext cx="7753360" cy="5752268"/>
          </a:xfrm>
          <a:prstGeom prst="rect">
            <a:avLst/>
          </a:prstGeom>
        </p:spPr>
      </p:pic>
      <p:sp>
        <p:nvSpPr>
          <p:cNvPr id="6" name="副標題 2"/>
          <p:cNvSpPr txBox="1">
            <a:spLocks/>
          </p:cNvSpPr>
          <p:nvPr/>
        </p:nvSpPr>
        <p:spPr>
          <a:xfrm>
            <a:off x="1559496" y="332656"/>
            <a:ext cx="8640688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6000" b="1" dirty="0">
                <a:solidFill>
                  <a:srgbClr val="FF0000"/>
                </a:solidFill>
              </a:rPr>
              <a:t>演練時以地震警報全校廣播發布</a:t>
            </a:r>
          </a:p>
        </p:txBody>
      </p:sp>
    </p:spTree>
    <p:extLst>
      <p:ext uri="{BB962C8B-B14F-4D97-AF65-F5344CB8AC3E}">
        <p14:creationId xmlns:p14="http://schemas.microsoft.com/office/powerpoint/2010/main" val="382143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55440" y="5013176"/>
            <a:ext cx="7848600" cy="1143000"/>
          </a:xfrm>
        </p:spPr>
        <p:txBody>
          <a:bodyPr rtlCol="0"/>
          <a:lstStyle/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副標題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50256" t="42382" r="38147" b="42727"/>
          <a:stretch/>
        </p:blipFill>
        <p:spPr>
          <a:xfrm>
            <a:off x="7392144" y="2348880"/>
            <a:ext cx="4556630" cy="32909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2206470"/>
            <a:ext cx="7080202" cy="3866964"/>
          </a:xfrm>
          <a:prstGeom prst="rect">
            <a:avLst/>
          </a:prstGeom>
        </p:spPr>
      </p:pic>
      <p:sp>
        <p:nvSpPr>
          <p:cNvPr id="6" name="副標題 2"/>
          <p:cNvSpPr txBox="1">
            <a:spLocks/>
          </p:cNvSpPr>
          <p:nvPr/>
        </p:nvSpPr>
        <p:spPr>
          <a:xfrm>
            <a:off x="1568742" y="831996"/>
            <a:ext cx="9826859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6000" b="1" dirty="0">
                <a:solidFill>
                  <a:srgbClr val="FF0000"/>
                </a:solidFill>
              </a:rPr>
              <a:t>老師及同學依據防震</a:t>
            </a:r>
            <a:r>
              <a:rPr lang="en-US" altLang="zh-TW" sz="6000" b="1" dirty="0">
                <a:solidFill>
                  <a:srgbClr val="FF0000"/>
                </a:solidFill>
              </a:rPr>
              <a:t>3</a:t>
            </a:r>
            <a:r>
              <a:rPr lang="zh-TW" altLang="en-US" sz="6000" b="1" dirty="0">
                <a:solidFill>
                  <a:srgbClr val="FF0000"/>
                </a:solidFill>
              </a:rPr>
              <a:t>步驟自我防護</a:t>
            </a:r>
          </a:p>
        </p:txBody>
      </p:sp>
    </p:spTree>
    <p:extLst>
      <p:ext uri="{BB962C8B-B14F-4D97-AF65-F5344CB8AC3E}">
        <p14:creationId xmlns:p14="http://schemas.microsoft.com/office/powerpoint/2010/main" val="241657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2">
            <a:extLst>
              <a:ext uri="{FF2B5EF4-FFF2-40B4-BE49-F238E27FC236}">
                <a16:creationId xmlns:a16="http://schemas.microsoft.com/office/drawing/2014/main" id="{4207BB42-4308-4F8D-8457-D33C7F0DC3E9}"/>
              </a:ext>
            </a:extLst>
          </p:cNvPr>
          <p:cNvSpPr txBox="1">
            <a:spLocks/>
          </p:cNvSpPr>
          <p:nvPr/>
        </p:nvSpPr>
        <p:spPr>
          <a:xfrm>
            <a:off x="-74102" y="160291"/>
            <a:ext cx="12180815" cy="1236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500" b="1" dirty="0">
                <a:solidFill>
                  <a:srgbClr val="00B050"/>
                </a:solidFill>
              </a:rPr>
              <a:t>聽聞廣播</a:t>
            </a:r>
            <a:r>
              <a:rPr lang="en-US" altLang="zh-TW" sz="4500" b="1" dirty="0">
                <a:solidFill>
                  <a:srgbClr val="00B050"/>
                </a:solidFill>
              </a:rPr>
              <a:t>~</a:t>
            </a:r>
            <a:br>
              <a:rPr lang="en-US" altLang="zh-TW" sz="4500" b="1" dirty="0">
                <a:solidFill>
                  <a:srgbClr val="00B050"/>
                </a:solidFill>
              </a:rPr>
            </a:br>
            <a:r>
              <a:rPr lang="zh-TW" altLang="en-US" sz="4500" b="1" dirty="0">
                <a:solidFill>
                  <a:srgbClr val="0070C0"/>
                </a:solidFill>
              </a:rPr>
              <a:t>「</a:t>
            </a:r>
            <a:r>
              <a:rPr lang="zh-TW" altLang="en-US" sz="4200" b="1" dirty="0">
                <a:solidFill>
                  <a:srgbClr val="0070C0"/>
                </a:solidFill>
              </a:rPr>
              <a:t>疏散至田徑場」</a:t>
            </a:r>
            <a:r>
              <a:rPr lang="zh-TW" altLang="en-US" sz="4200" b="1" dirty="0">
                <a:solidFill>
                  <a:srgbClr val="FF0000"/>
                </a:solidFill>
              </a:rPr>
              <a:t>各班依下列順序前往田徑場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97DA23E4-B214-435A-8B96-A2D35B9783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319373"/>
              </p:ext>
            </p:extLst>
          </p:nvPr>
        </p:nvGraphicFramePr>
        <p:xfrm>
          <a:off x="311791" y="1638758"/>
          <a:ext cx="11650910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640">
                  <a:extLst>
                    <a:ext uri="{9D8B030D-6E8A-4147-A177-3AD203B41FA5}">
                      <a16:colId xmlns:a16="http://schemas.microsoft.com/office/drawing/2014/main" val="986777972"/>
                    </a:ext>
                  </a:extLst>
                </a:gridCol>
                <a:gridCol w="6913302">
                  <a:extLst>
                    <a:ext uri="{9D8B030D-6E8A-4147-A177-3AD203B41FA5}">
                      <a16:colId xmlns:a16="http://schemas.microsoft.com/office/drawing/2014/main" val="3067868679"/>
                    </a:ext>
                  </a:extLst>
                </a:gridCol>
                <a:gridCol w="3512968">
                  <a:extLst>
                    <a:ext uri="{9D8B030D-6E8A-4147-A177-3AD203B41FA5}">
                      <a16:colId xmlns:a16="http://schemas.microsoft.com/office/drawing/2014/main" val="16727621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順序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樓層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班級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989701"/>
                  </a:ext>
                </a:extLst>
              </a:tr>
              <a:tr h="0">
                <a:tc rowSpan="7">
                  <a:txBody>
                    <a:bodyPr/>
                    <a:lstStyle/>
                    <a:p>
                      <a:r>
                        <a:rPr lang="zh-TW" altLang="en-US" sz="2400" dirty="0"/>
                        <a:t>第１波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至真樓、至美樓、至德樓等專科教室及活動中心、操場、籃球場、排球場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/>
                        <a:t>上外堂課班級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13021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 sz="2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教學大樓</a:t>
                      </a:r>
                      <a:r>
                        <a:rPr lang="en-US" altLang="zh-TW" sz="2400" dirty="0"/>
                        <a:t>1F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國七、國八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61569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 sz="2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教學大樓</a:t>
                      </a:r>
                      <a:r>
                        <a:rPr lang="en-US" altLang="zh-TW" sz="2400" dirty="0"/>
                        <a:t>3F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204.210-215</a:t>
                      </a:r>
                      <a:r>
                        <a:rPr lang="zh-TW" altLang="en-US" sz="2400" dirty="0"/>
                        <a:t>班</a:t>
                      </a:r>
                      <a:r>
                        <a:rPr lang="en-US" altLang="zh-TW" sz="2400" dirty="0"/>
                        <a:t>.101-104</a:t>
                      </a:r>
                      <a:r>
                        <a:rPr lang="zh-TW" altLang="en-US" sz="2400" dirty="0"/>
                        <a:t>班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81786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 sz="2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教學大樓</a:t>
                      </a:r>
                      <a:r>
                        <a:rPr lang="en-US" altLang="zh-TW" sz="2400" dirty="0"/>
                        <a:t>5F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301-302.304-312.314</a:t>
                      </a:r>
                      <a:r>
                        <a:rPr lang="zh-TW" altLang="en-US" sz="2400" dirty="0"/>
                        <a:t>班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4394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 sz="2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行政大樓</a:t>
                      </a:r>
                      <a:r>
                        <a:rPr lang="en-US" altLang="zh-TW" sz="2400" dirty="0"/>
                        <a:t>2F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116.216.316</a:t>
                      </a:r>
                      <a:r>
                        <a:rPr lang="zh-TW" altLang="en-US" sz="2400" dirty="0"/>
                        <a:t>班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31726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 sz="2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行政大樓</a:t>
                      </a:r>
                      <a:r>
                        <a:rPr lang="en-US" altLang="zh-TW" sz="2400" dirty="0"/>
                        <a:t>4F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國九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1193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 sz="2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至美樓</a:t>
                      </a:r>
                      <a:r>
                        <a:rPr lang="en-US" altLang="zh-TW" sz="2400" dirty="0"/>
                        <a:t>3F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707.807.907</a:t>
                      </a:r>
                      <a:r>
                        <a:rPr lang="zh-TW" altLang="en-US" sz="2400" dirty="0"/>
                        <a:t>班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157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第２波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/>
                        <a:t>教學大樓</a:t>
                      </a:r>
                      <a:r>
                        <a:rPr lang="en-US" altLang="zh-TW" sz="2400" dirty="0"/>
                        <a:t>2F.4F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303.313.315</a:t>
                      </a:r>
                      <a:r>
                        <a:rPr lang="zh-TW" altLang="en-US" sz="2400" dirty="0"/>
                        <a:t>班</a:t>
                      </a:r>
                      <a:r>
                        <a:rPr lang="en-US" altLang="zh-TW" sz="2400" dirty="0"/>
                        <a:t>.201-203.205-209</a:t>
                      </a:r>
                      <a:r>
                        <a:rPr lang="zh-TW" altLang="en-US" sz="2400" dirty="0"/>
                        <a:t>班</a:t>
                      </a:r>
                      <a:r>
                        <a:rPr lang="en-US" altLang="zh-TW" sz="2400" dirty="0"/>
                        <a:t>.105-115</a:t>
                      </a:r>
                      <a:r>
                        <a:rPr lang="zh-TW" altLang="en-US" sz="2400" dirty="0"/>
                        <a:t>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419446"/>
                  </a:ext>
                </a:extLst>
              </a:tr>
            </a:tbl>
          </a:graphicData>
        </a:graphic>
      </p:graphicFrame>
      <p:pic>
        <p:nvPicPr>
          <p:cNvPr id="4" name="圖片 3">
            <a:extLst>
              <a:ext uri="{FF2B5EF4-FFF2-40B4-BE49-F238E27FC236}">
                <a16:creationId xmlns:a16="http://schemas.microsoft.com/office/drawing/2014/main" id="{1CCBA5E1-65F3-40A2-9546-CCF677714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075" y="281481"/>
            <a:ext cx="1234056" cy="123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0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1208</Words>
  <Application>Microsoft Office PowerPoint</Application>
  <PresentationFormat>寬螢幕</PresentationFormat>
  <Paragraphs>407</Paragraphs>
  <Slides>29</Slides>
  <Notes>5</Notes>
  <HiddenSlides>0</HiddenSlides>
  <MMClips>0</MMClips>
  <ScaleCrop>false</ScaleCrop>
  <HeadingPairs>
    <vt:vector size="8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43" baseType="lpstr">
      <vt:lpstr>Microsoft JhengHei UI</vt:lpstr>
      <vt:lpstr>思源黑体 HW</vt:lpstr>
      <vt:lpstr>思源黑體</vt:lpstr>
      <vt:lpstr>思源黑體 HW</vt:lpstr>
      <vt:lpstr>微軟正黑體</vt:lpstr>
      <vt:lpstr>微軟正黑體 Light</vt:lpstr>
      <vt:lpstr>新細明體</vt:lpstr>
      <vt:lpstr>標楷體</vt:lpstr>
      <vt:lpstr>Arial</vt:lpstr>
      <vt:lpstr>Arial Black</vt:lpstr>
      <vt:lpstr>Calibri</vt:lpstr>
      <vt:lpstr>Calibri Light</vt:lpstr>
      <vt:lpstr>Office 佈景主題</vt:lpstr>
      <vt:lpstr>Document</vt:lpstr>
      <vt:lpstr>113學年度第一學期防災演練 預演： 9月11日(三)14:50-15:20  正式演練： 9月20日(五) 09:21-09:50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112學年度第一學期防災演練 預演： 9月13日(三)14:50-15:20  正式演練： 9月21日(四) 09:21-09:51</dc:title>
  <dc:creator>user</dc:creator>
  <cp:lastModifiedBy>User</cp:lastModifiedBy>
  <cp:revision>26</cp:revision>
  <cp:lastPrinted>2024-03-01T04:11:51Z</cp:lastPrinted>
  <dcterms:created xsi:type="dcterms:W3CDTF">2023-09-06T02:19:59Z</dcterms:created>
  <dcterms:modified xsi:type="dcterms:W3CDTF">2024-09-03T07:13:18Z</dcterms:modified>
</cp:coreProperties>
</file>